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9" r:id="rId3"/>
    <p:sldId id="268" r:id="rId4"/>
    <p:sldId id="267" r:id="rId5"/>
    <p:sldId id="266" r:id="rId6"/>
    <p:sldId id="265" r:id="rId7"/>
    <p:sldId id="264" r:id="rId8"/>
    <p:sldId id="261" r:id="rId9"/>
    <p:sldId id="260" r:id="rId10"/>
    <p:sldId id="259" r:id="rId11"/>
    <p:sldId id="257" r:id="rId12"/>
    <p:sldId id="274" r:id="rId13"/>
    <p:sldId id="270" r:id="rId14"/>
    <p:sldId id="284" r:id="rId15"/>
    <p:sldId id="285" r:id="rId16"/>
    <p:sldId id="273" r:id="rId17"/>
    <p:sldId id="272" r:id="rId18"/>
    <p:sldId id="271" r:id="rId19"/>
    <p:sldId id="279" r:id="rId20"/>
    <p:sldId id="275" r:id="rId21"/>
    <p:sldId id="282" r:id="rId22"/>
    <p:sldId id="281" r:id="rId2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5374" autoAdjust="0"/>
  </p:normalViewPr>
  <p:slideViewPr>
    <p:cSldViewPr snapToGrid="0">
      <p:cViewPr varScale="1">
        <p:scale>
          <a:sx n="87" d="100"/>
          <a:sy n="87" d="100"/>
        </p:scale>
        <p:origin x="-143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E7DFE-C13E-4631-AFA6-71CC177F5082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2F64A-23E9-4C7A-8EC0-BF1C4FCB5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3138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CD48E-C68B-4F23-9D19-7FA6B1EB06CC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6"/>
            <a:ext cx="2945659" cy="4980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C697D-90F9-420A-92D7-83DB5CE595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412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9679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данный</a:t>
            </a:r>
            <a:r>
              <a:rPr lang="ru-RU" baseline="0" dirty="0" smtClean="0"/>
              <a:t> момент законодательство РФ не предусматривает отказ от использования либо ограничения использования  пластиковых материалов. Главное внимание сосредоточено на проблеме переработки отходов.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2889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слайде представлено нормативное регулирование</a:t>
            </a:r>
            <a:r>
              <a:rPr lang="ru-RU" baseline="0" dirty="0" smtClean="0"/>
              <a:t> вопроса обращения с отходами в РФ</a:t>
            </a:r>
            <a:endParaRPr lang="ru-RU" dirty="0" smtClean="0"/>
          </a:p>
          <a:p>
            <a:r>
              <a:rPr lang="ru-RU" dirty="0" smtClean="0"/>
              <a:t>Под утилизацией отходов понимается их использование для производства товаров (продукции), выполнения работ, оказания услуг, включая повторное применение отходов, в том числе повторное применение отходов по прямому назначению (</a:t>
            </a:r>
            <a:r>
              <a:rPr lang="ru-RU" b="1" dirty="0" err="1" smtClean="0"/>
              <a:t>рециклинг</a:t>
            </a:r>
            <a:r>
              <a:rPr lang="ru-RU" dirty="0" smtClean="0"/>
              <a:t>), их возврат в производственный цикл после соответствующей подготовки (</a:t>
            </a:r>
            <a:r>
              <a:rPr lang="ru-RU" b="1" dirty="0" smtClean="0"/>
              <a:t>регенерация</a:t>
            </a:r>
            <a:r>
              <a:rPr lang="ru-RU" dirty="0" smtClean="0"/>
              <a:t>), извлечение полезных компонентов для их повторного применения (</a:t>
            </a:r>
            <a:r>
              <a:rPr lang="ru-RU" b="1" dirty="0" smtClean="0"/>
              <a:t>рекуперация</a:t>
            </a:r>
            <a:r>
              <a:rPr lang="ru-RU" dirty="0" smtClean="0"/>
              <a:t>), а также использование твердых коммунальных отходов в качестве возобновляемого источника энергии (вторичных энергетических ресурсов) (ст. 1 Закона об отходах).</a:t>
            </a:r>
          </a:p>
          <a:p>
            <a:endParaRPr lang="ru-RU" dirty="0" smtClean="0"/>
          </a:p>
          <a:p>
            <a:r>
              <a:rPr lang="ru-RU" dirty="0" smtClean="0"/>
              <a:t>Распоряжением Правительства утвержден перечень товаров, подлежащих утилизации после утраты ими потребительских свойств, а также перечень упаковки товаров, подлежащей утилизации после утраты ею потребительских свойств. Распоряжение содержит достаточно</a:t>
            </a:r>
            <a:r>
              <a:rPr lang="ru-RU" baseline="0" dirty="0" smtClean="0"/>
              <a:t> большой перечень товаров, подлежащих утилизации, а также видов упаковки. </a:t>
            </a:r>
            <a:r>
              <a:rPr lang="ru-RU" b="1" i="0" baseline="0" dirty="0" smtClean="0"/>
              <a:t>Например, пластмассовая, полиэтиленовая упаковка. </a:t>
            </a:r>
            <a:endParaRPr lang="ru-RU" b="1" i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5610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слайде представлено нормативное регулирование обращения с отходами на территории Оренбургской области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403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5589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Сортировка мусора важна с целью последующей</a:t>
            </a:r>
            <a:r>
              <a:rPr lang="ru-RU" baseline="0" dirty="0" smtClean="0"/>
              <a:t> переработки.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3524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 правильно отсортированного и переработанного мусора можно создать новые вещи.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7644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dirty="0" smtClean="0"/>
              <a:t>Обязанность по созданию и содержанию мест (площадок) накопления ТКО, включая обслуживание и очистку мусоропроводов, мусороприемных камер, в том числе по выкату контейнеров из мусороприемных камер до мест накопления ТКО, контейнерных площадок, расположенных на земельных участках, входящих в общедомовое имущество, возлагается на следующих лиц:</a:t>
            </a:r>
          </a:p>
          <a:p>
            <a:pPr marL="0" indent="0">
              <a:buFontTx/>
              <a:buNone/>
            </a:pPr>
            <a:r>
              <a:rPr lang="ru-RU" dirty="0" smtClean="0"/>
              <a:t>- собственников земельных участков, на которых расположены места (площадки) накопления ТКО, </a:t>
            </a:r>
          </a:p>
          <a:p>
            <a:pPr marL="0" indent="0">
              <a:buFontTx/>
              <a:buNone/>
            </a:pPr>
            <a:r>
              <a:rPr lang="ru-RU" dirty="0" smtClean="0"/>
              <a:t>- органы местного самоуправления, создавшие места (площадки) накопления ТКО в соответствии с действующим законодательством, </a:t>
            </a:r>
          </a:p>
          <a:p>
            <a:pPr marL="0" indent="0">
              <a:buFontTx/>
              <a:buNone/>
            </a:pPr>
            <a:r>
              <a:rPr lang="ru-RU" dirty="0" smtClean="0"/>
              <a:t>- лиц, осуществляющих управление МКД, в том числе самих собственников, если они осуществляют непосредственное управление МКД. </a:t>
            </a:r>
          </a:p>
          <a:p>
            <a:pPr marL="0" indent="0">
              <a:buFontTx/>
              <a:buNone/>
            </a:pPr>
            <a:r>
              <a:rPr lang="ru-RU" dirty="0" smtClean="0"/>
              <a:t>Согласно действующему законодательству, </a:t>
            </a:r>
            <a:r>
              <a:rPr lang="ru-RU" b="1" dirty="0" smtClean="0"/>
              <a:t>региональный оператор несет ответственность за обращение с ТКО </a:t>
            </a:r>
            <a:r>
              <a:rPr lang="ru-RU" dirty="0" smtClean="0"/>
              <a:t>с момента погрузки таких отходов в мусоровоз. ООО «Природа» занимается вывозом, транспортировкой и складированием твёрдых коммунальных отходов (ТКО) на территории Оренбургской области. Вывозит мусор на 10 официальных полигонов.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4666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 оказание услуги по вывозу ТКО ненадлежащего качества</a:t>
            </a:r>
            <a:r>
              <a:rPr lang="ru-RU" baseline="0" dirty="0" smtClean="0"/>
              <a:t> установлено </a:t>
            </a:r>
            <a:r>
              <a:rPr lang="ru-RU" dirty="0" smtClean="0"/>
              <a:t>уменьшение платы : за каждые 24 часа отклонения суммарно в течение расчетного месяца оплата снижается на 3,3 % начисленной оплаты.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5639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4874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7394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15 марта каждого года отмечается Всемирный день прав потребителей. Международная организация потребителей (CI) объявила, что девизом Всемирного дня прав потребителей в 2021 году является «Борьба с загрязнением пластиковыми материалами» («</a:t>
            </a:r>
            <a:r>
              <a:rPr lang="ru-RU" dirty="0" err="1" smtClean="0"/>
              <a:t>Tackling</a:t>
            </a:r>
            <a:r>
              <a:rPr lang="ru-RU" dirty="0" smtClean="0"/>
              <a:t> </a:t>
            </a:r>
            <a:r>
              <a:rPr lang="ru-RU" dirty="0" err="1" smtClean="0"/>
              <a:t>Plastic</a:t>
            </a:r>
            <a:r>
              <a:rPr lang="ru-RU" dirty="0" smtClean="0"/>
              <a:t> </a:t>
            </a:r>
            <a:r>
              <a:rPr lang="ru-RU" dirty="0" err="1" smtClean="0"/>
              <a:t>Pollution</a:t>
            </a:r>
            <a:r>
              <a:rPr lang="ru-RU" dirty="0" smtClean="0"/>
              <a:t>»).</a:t>
            </a:r>
          </a:p>
          <a:p>
            <a:r>
              <a:rPr lang="ru-RU" dirty="0" smtClean="0"/>
              <a:t>Борьба с загрязнением пластиком - это глобальная проблема, требующая скоординированных международных решений.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8789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соответствии со ст.</a:t>
            </a:r>
            <a:r>
              <a:rPr lang="ru-RU" baseline="0" dirty="0" smtClean="0"/>
              <a:t> 10 Федерального закона от 30.03.1999 N 52-ФЗ "О санитарно-эпидемиологическом благополучии населения« граждане обязаны выполнять требования санитарного законодательства, Так, например, согласно ст. 30 ЖК РФ собственник жилого помещения обязан поддерживать данное помещение в надлежащем состоянии, не допуская бесхозяйственного обращения с ним, соблюдать права и законные интересы соседей, правила пользования жилыми помещениями, а также правила содержания общего имущества собственников помещений в многоквартирном доме.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30585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62085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102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1950 году население мира – 2,5 миллиарда человек – произвело 1,5 млн. тонн пластика. В 2016 году число жителей планеты превысило 7 миллиардов человек, и количество пластика достигло 300 миллионов тонн, что обернулось губительными последствиями для морских растений и животных.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«Пластиковый мусор выплескивается на пляжи Индонезии, оседает на дне Северного ледовитого океана и попадает через пищевую цепочку на наши тарелки», - сообщают специалисты Программы ООН по окружающей среде (ЮНЕП).</a:t>
            </a:r>
          </a:p>
          <a:p>
            <a:r>
              <a:rPr lang="ru-RU" dirty="0" smtClean="0"/>
              <a:t>Как заявил в интервью Службе новостей ООН пресс-секретарь ЮНЕП </a:t>
            </a:r>
            <a:r>
              <a:rPr lang="ru-RU" dirty="0" err="1" smtClean="0"/>
              <a:t>Петтер</a:t>
            </a:r>
            <a:r>
              <a:rPr lang="ru-RU" dirty="0" smtClean="0"/>
              <a:t> </a:t>
            </a:r>
            <a:r>
              <a:rPr lang="ru-RU" dirty="0" err="1" smtClean="0"/>
              <a:t>Малвик</a:t>
            </a:r>
            <a:r>
              <a:rPr lang="ru-RU" dirty="0" smtClean="0"/>
              <a:t>, «по некоторым оценкам, к середине столетия 99 процентов морских птиц, так или иначе, поглотят какое-то количество пластика».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с сайта </a:t>
            </a:r>
            <a:r>
              <a:rPr lang="en-US" dirty="0" smtClean="0"/>
              <a:t>https://news.un.org/ru/story/2017/06/1305751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566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неутешительным прогнозам, к 2050 году в мировом океане будет больше пластика, чем рыбы. По данным названного отчета 100 000 морских млекопитающих и черепах и 1 миллион морских птиц погибают каждый год от загрязнения морской среды пластиком, которого ежегодно в воды мирового океана попадает около 8 миллионов тонн. </a:t>
            </a:r>
          </a:p>
          <a:p>
            <a:r>
              <a:rPr lang="ru-RU" b="1" dirty="0" smtClean="0"/>
              <a:t>Большое тихоокеанское мусорное пятно — это крупнейшая зона накопления пластмассы в океанских водах. </a:t>
            </a:r>
          </a:p>
          <a:p>
            <a:r>
              <a:rPr lang="ru-RU" b="1" dirty="0" smtClean="0"/>
              <a:t>Имеются сведения  о том, что площадь мусорного пятна равна 1,6 млн км², то есть оно вместило бы три Франции или два Техаса. Большое тихоокеанское мусорное пятно хранит в себе 1,8 трлн кусков пластика весом 80 000 тонн. 92% отходов представлено крупными кусками: бутылками, банками, пакетами и пр., и только 8% — маленькими частицами размером менее 5 мм. </a:t>
            </a:r>
          </a:p>
          <a:p>
            <a:r>
              <a:rPr lang="ru-RU" b="0" dirty="0" smtClean="0"/>
              <a:t>Международная организация </a:t>
            </a:r>
            <a:r>
              <a:rPr lang="ru-RU" b="0" dirty="0" err="1" smtClean="0"/>
              <a:t>LADbible</a:t>
            </a:r>
            <a:r>
              <a:rPr lang="ru-RU" b="0" dirty="0" smtClean="0"/>
              <a:t> запустила кампанию, которая призывает ООН признать «мусорный континент» настоящим государством. По замыслу организаторов, может быть, масштабная акция поможет привлечь внимание к катастрофическому положению планеты.</a:t>
            </a:r>
          </a:p>
          <a:p>
            <a:r>
              <a:rPr lang="ru-RU" b="0" dirty="0" smtClean="0"/>
              <a:t>С сайта </a:t>
            </a:r>
            <a:r>
              <a:rPr lang="en-US" b="0" dirty="0" smtClean="0"/>
              <a:t>https://www.ladbiblegroup.com/casestudy/trash-isles/</a:t>
            </a:r>
            <a:endParaRPr lang="ru-RU" b="0" dirty="0" smtClean="0"/>
          </a:p>
          <a:p>
            <a:endParaRPr lang="ru-RU" b="0" dirty="0" smtClean="0"/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6217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2232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С 2021 года в Евросоюзе под окончательный запрет попадут одноразовая посуда, одноразовые столовые приборы, ватные палочки, пластиковые крепления для воздушных шаров, трубочки-соломинки для напитков. Отдельные виды изделий из пластика придется помечать специальной маркировкой. Так, влажные салфетки, одноразовые санитарные полотенца, фильтры для сигарет и стаканчики необходимо будет помечать специальной маркировкой, предупреждающей о вреде экологии. Также, в соответствие с законом, производители товаров из пластика будут обязаны возмещать ущерб, причиненный окружающей среде из-за их продукции. Например, в Чехии с 01.07.2021 будет запрещено полностью производство и использование утвари из пластика. </a:t>
            </a:r>
          </a:p>
          <a:p>
            <a:r>
              <a:rPr lang="ru-RU" dirty="0" smtClean="0"/>
              <a:t>Также планируется сократить потребление полиэтиленовых пакетов, предлагаемых в супермаркетах.  Евросоюз поставил своей целью к 2029 перерабатывать до 90% пластиковых бутылок. К 2025 году доля вторичного сырья при их производстве должна быть доведена до 25%, а к 2030 году — до 30%. Отходы табачных изделий (сигаретные фильтры) будут сокращены к 2025 году на 50%, а к 2030 — на 80%.</a:t>
            </a:r>
          </a:p>
          <a:p>
            <a:r>
              <a:rPr lang="ru-RU" dirty="0" smtClean="0"/>
              <a:t>В Германии пометка PFAND на пластиковой бутылке означает, что в стоимость включен залог за тару. Вернуть его можно, сдав бутылку в пункте приема.</a:t>
            </a:r>
          </a:p>
          <a:p>
            <a:r>
              <a:rPr lang="en-US" dirty="0" smtClean="0"/>
              <a:t>https://tass.ru/obschestvo/6266494</a:t>
            </a:r>
            <a:r>
              <a:rPr lang="ru-RU" dirty="0" smtClean="0"/>
              <a:t>,  </a:t>
            </a:r>
            <a:r>
              <a:rPr lang="en-US" dirty="0" smtClean="0"/>
              <a:t>https://ria.ru/20181022/1530789121.html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9219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1 января 2021 года в торговых центрах, супермаркетах, аптеках и книжных магазинах Китая запрещено использование пакетов из разлагаемого и </a:t>
            </a:r>
            <a:r>
              <a:rPr lang="ru-RU" dirty="0" err="1" smtClean="0"/>
              <a:t>неразлагаемого</a:t>
            </a:r>
            <a:r>
              <a:rPr lang="ru-RU" dirty="0" smtClean="0"/>
              <a:t> пластика. </a:t>
            </a:r>
          </a:p>
          <a:p>
            <a:r>
              <a:rPr lang="ru-RU" dirty="0" err="1" smtClean="0"/>
              <a:t>Неразлагаемые</a:t>
            </a:r>
            <a:r>
              <a:rPr lang="ru-RU" dirty="0" smtClean="0"/>
              <a:t> пластиковые пакеты постепенно будет запрещено использовать для доставки продуктов, а в ресторанах и кафе не будут продавать напитки с одноразовыми трубочками и пластиковую посуду. </a:t>
            </a:r>
          </a:p>
          <a:p>
            <a:r>
              <a:rPr lang="ru-RU" dirty="0" smtClean="0"/>
              <a:t>В 2021 году в Китае также прекратят новое производство и продажу одноразовой посуды из пенопласта, ватных палочек с пластиковым стержнем и некоторых видов бытовой химии. </a:t>
            </a:r>
          </a:p>
          <a:p>
            <a:r>
              <a:rPr lang="ru-RU" dirty="0" smtClean="0"/>
              <a:t>Подробная</a:t>
            </a:r>
            <a:r>
              <a:rPr lang="ru-RU" baseline="0" dirty="0" smtClean="0"/>
              <a:t> информация представлена на сайте </a:t>
            </a:r>
            <a:r>
              <a:rPr lang="en-US" baseline="0" dirty="0" smtClean="0"/>
              <a:t>https://www.interfax.ru/world/691843</a:t>
            </a:r>
            <a:endParaRPr lang="ru-RU" baseline="0" dirty="0" smtClean="0"/>
          </a:p>
          <a:p>
            <a:r>
              <a:rPr lang="ru-RU" dirty="0" smtClean="0"/>
              <a:t>Правительство Таиланда планирует поэтапно отказаться от четырех видов одноразового пластика, в связи с чем с 2021 года в стране запрещены производство и продажа одноразовых </a:t>
            </a:r>
            <a:r>
              <a:rPr lang="ru-RU" dirty="0" err="1" smtClean="0"/>
              <a:t>оксоразлагаемых</a:t>
            </a:r>
            <a:r>
              <a:rPr lang="ru-RU" dirty="0" smtClean="0"/>
              <a:t> пакетов, пластиковых </a:t>
            </a:r>
            <a:r>
              <a:rPr lang="ru-RU" dirty="0" err="1" smtClean="0"/>
              <a:t>микрогранул</a:t>
            </a:r>
            <a:r>
              <a:rPr lang="ru-RU" dirty="0" smtClean="0"/>
              <a:t> и колпачков. С 2022 года запрет распространят на пластиковые стаканчики, полиэтиленовые пакеты, трубочки для напитков и </a:t>
            </a:r>
            <a:r>
              <a:rPr lang="ru-RU" dirty="0" err="1" smtClean="0"/>
              <a:t>пенополистироловые</a:t>
            </a:r>
            <a:r>
              <a:rPr lang="ru-RU" dirty="0" smtClean="0"/>
              <a:t> пищевые контейнеры.</a:t>
            </a:r>
          </a:p>
          <a:p>
            <a:endParaRPr lang="ru-RU" dirty="0" smtClean="0"/>
          </a:p>
          <a:p>
            <a:r>
              <a:rPr lang="ru-RU" dirty="0" smtClean="0"/>
              <a:t>https://coconuts.co/bangkok/news/thailand-to-ban-single-use-plastics-in-2021/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1877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4720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4793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878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980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301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826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890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524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858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589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200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576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514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9AD9B-320B-455C-A4D4-6790D8C4259A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57166-8F0D-4A8C-A6D8-719D41D27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766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riroda56.ru/abou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ia.ru/20181022/1530789121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cologyofrussia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8300" y="4470718"/>
            <a:ext cx="9144000" cy="165576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Борьба с загрязнением пластиковыми материалами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7413" y="5840190"/>
            <a:ext cx="10392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Управление Роспотребнадзора по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Оренбургской области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2021 г.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075" y="267751"/>
            <a:ext cx="6733310" cy="391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7702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50" y="525780"/>
            <a:ext cx="11098530" cy="578358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Одной из </a:t>
            </a:r>
            <a:r>
              <a:rPr lang="ru-RU" sz="3000" b="1" dirty="0" smtClean="0">
                <a:solidFill>
                  <a:srgbClr val="FF0000"/>
                </a:solidFill>
              </a:rPr>
              <a:t>целей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Национального проекта «Экология» 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является</a:t>
            </a:r>
          </a:p>
          <a:p>
            <a:r>
              <a:rPr lang="ru-RU" sz="3000" dirty="0" smtClean="0"/>
              <a:t>эффективное </a:t>
            </a:r>
            <a:r>
              <a:rPr lang="ru-RU" sz="3000" dirty="0"/>
              <a:t>обращение с отходами производства и потребления, включая ликвидацию всех выявленных на 1 января 2018 г. несанкционированных свалок в границах </a:t>
            </a:r>
            <a:r>
              <a:rPr lang="ru-RU" sz="3000" dirty="0" smtClean="0"/>
              <a:t>городов.</a:t>
            </a:r>
          </a:p>
          <a:p>
            <a:r>
              <a:rPr lang="ru-RU" sz="3000" b="1" dirty="0" smtClean="0">
                <a:solidFill>
                  <a:srgbClr val="FF0000"/>
                </a:solidFill>
              </a:rPr>
              <a:t>Задачами</a:t>
            </a:r>
            <a:r>
              <a:rPr lang="ru-RU" sz="3000" b="1" dirty="0" smtClean="0"/>
              <a:t> национального </a:t>
            </a:r>
            <a:r>
              <a:rPr lang="ru-RU" sz="3000" b="1" dirty="0"/>
              <a:t>проекта </a:t>
            </a:r>
            <a:r>
              <a:rPr lang="ru-RU" sz="3000" b="1" dirty="0" smtClean="0"/>
              <a:t>являются, в том числе, </a:t>
            </a:r>
            <a:endParaRPr lang="ru-RU" sz="3000" b="1" dirty="0"/>
          </a:p>
          <a:p>
            <a:pPr marL="457200" indent="-457200">
              <a:buFontTx/>
              <a:buChar char="-"/>
            </a:pPr>
            <a:r>
              <a:rPr lang="ru-RU" sz="3000" dirty="0"/>
              <a:t>формирование системы обращения с твёрдыми коммунальными отходами, включая:</a:t>
            </a:r>
          </a:p>
          <a:p>
            <a:pPr marL="457200" indent="-457200">
              <a:buFontTx/>
              <a:buChar char="-"/>
            </a:pPr>
            <a:r>
              <a:rPr lang="ru-RU" sz="3000" dirty="0"/>
              <a:t>ликвидацию свалок и рекультивацию территорий, на которых они размещены, </a:t>
            </a:r>
          </a:p>
          <a:p>
            <a:pPr marL="457200" indent="-457200">
              <a:buFontTx/>
              <a:buChar char="-"/>
            </a:pPr>
            <a:r>
              <a:rPr lang="ru-RU" sz="3000" dirty="0"/>
              <a:t>создание условий для вторичной переработки всех запрещённых к захоронению отходов производства и потребления.</a:t>
            </a:r>
          </a:p>
          <a:p>
            <a:pPr marL="457200" indent="-457200">
              <a:buFontTx/>
              <a:buChar char="-"/>
            </a:pPr>
            <a:endParaRPr lang="ru-RU" sz="3000" dirty="0" smtClean="0"/>
          </a:p>
        </p:txBody>
      </p:sp>
    </p:spTree>
    <p:extLst>
      <p:ext uri="{BB962C8B-B14F-4D97-AF65-F5344CB8AC3E}">
        <p14:creationId xmlns:p14="http://schemas.microsoft.com/office/powerpoint/2010/main" xmlns="" val="997820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2450" y="857249"/>
            <a:ext cx="10328910" cy="4087713"/>
          </a:xfrm>
        </p:spPr>
        <p:txBody>
          <a:bodyPr>
            <a:no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Федеральный </a:t>
            </a:r>
            <a:r>
              <a:rPr lang="ru-RU" sz="3200" dirty="0"/>
              <a:t>закон от 24.06.1998 N </a:t>
            </a:r>
            <a:r>
              <a:rPr lang="ru-RU" sz="3200" dirty="0" smtClean="0"/>
              <a:t>89-ФЗ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"Об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отходах производства и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потребления»</a:t>
            </a:r>
          </a:p>
          <a:p>
            <a:endParaRPr lang="ru-RU" sz="3200" dirty="0" smtClean="0"/>
          </a:p>
          <a:p>
            <a:r>
              <a:rPr lang="ru-RU" sz="3200" dirty="0" smtClean="0"/>
              <a:t>Распоряжение </a:t>
            </a:r>
            <a:r>
              <a:rPr lang="ru-RU" sz="3200" dirty="0"/>
              <a:t>Правительства РФ от 31.12.2020 N 3721-р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«Об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утверждении перечней товаров, упаковки товаров, подлежащих утилизации после утраты ими потребительских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свойств»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5340" y="4944963"/>
            <a:ext cx="62826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Настоящее распоряжение вступает в силу с 1 января 2021 г. и действует до 1 января 2022 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5433" y="4367006"/>
            <a:ext cx="2498193" cy="24909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5890" y="457200"/>
            <a:ext cx="9178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Нормативное регулирование обращения с ТКО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533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4420" y="137160"/>
            <a:ext cx="10435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Нормативно-правовая база в области обращения с отходами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4920" y="1547455"/>
            <a:ext cx="1024509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Федеральный закон от 24.06.1998 </a:t>
            </a:r>
            <a:r>
              <a:rPr lang="ru-RU" sz="2400" b="1" dirty="0" smtClean="0"/>
              <a:t>№ 89-ФЗ </a:t>
            </a:r>
            <a:r>
              <a:rPr lang="ru-RU" sz="2400" dirty="0" smtClean="0"/>
              <a:t>«Об </a:t>
            </a:r>
            <a:r>
              <a:rPr lang="ru-RU" sz="2400" dirty="0"/>
              <a:t>отходах производства и </a:t>
            </a:r>
            <a:r>
              <a:rPr lang="ru-RU" sz="2400" dirty="0" smtClean="0"/>
              <a:t>потребления»</a:t>
            </a:r>
            <a:endParaRPr lang="ru-RU" sz="2400" dirty="0"/>
          </a:p>
          <a:p>
            <a:endParaRPr lang="ru-RU" sz="2400" b="1" dirty="0" smtClean="0"/>
          </a:p>
          <a:p>
            <a:r>
              <a:rPr lang="ru-RU" sz="2400" b="1" dirty="0" smtClean="0"/>
              <a:t>СанПиН </a:t>
            </a:r>
            <a:r>
              <a:rPr lang="ru-RU" sz="2400" b="1" dirty="0"/>
              <a:t>2.1.3684-21 </a:t>
            </a:r>
            <a:r>
              <a:rPr lang="ru-RU" sz="2400" dirty="0" smtClean="0"/>
              <a:t>«Санитарно-эпидемиологические </a:t>
            </a:r>
            <a:r>
              <a:rPr lang="ru-RU" sz="2400" dirty="0"/>
              <a:t>требования к содержанию территорий городских и сельских поселений, к водным объектам, питьевой воде и питьевому водоснабжению, атмосферному воздуху, почвам, жилым помещениям, эксплуатации производственных, общественных помещений, организации и проведению санитарно-противоэпидемических (профилактических) </a:t>
            </a:r>
            <a:r>
              <a:rPr lang="ru-RU" sz="2400" dirty="0" smtClean="0"/>
              <a:t>мероприятий»</a:t>
            </a:r>
            <a:endParaRPr lang="ru-RU" sz="2400" dirty="0"/>
          </a:p>
          <a:p>
            <a:endParaRPr lang="ru-RU" sz="2400" b="1" dirty="0"/>
          </a:p>
          <a:p>
            <a:r>
              <a:rPr lang="ru-RU" sz="2400" b="1" dirty="0" smtClean="0"/>
              <a:t>Постановление Правительства Оренбургской области от 22.02.2018 № 97-п </a:t>
            </a:r>
            <a:r>
              <a:rPr lang="ru-RU" sz="2400" dirty="0" smtClean="0"/>
              <a:t>«Об утверждении положения о порядке накопления и сбора твердых коммунальных отходов на территории Оренбургской области»</a:t>
            </a:r>
            <a:endParaRPr lang="ru-RU" sz="2400" dirty="0"/>
          </a:p>
          <a:p>
            <a:endParaRPr 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69402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8182" y="1901593"/>
            <a:ext cx="7125868" cy="40088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8690" y="525780"/>
            <a:ext cx="10549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Важное значение при обращении с отходами, в том числе для их переработки,  имеет вопрос раздельного сбора мусора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840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" y="0"/>
            <a:ext cx="11089363" cy="658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04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0499"/>
            <a:ext cx="11430000" cy="654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60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51262" y="368135"/>
            <a:ext cx="112719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оператор по обращению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твердыми коммунальными отходами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территории Оренбургской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области: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dirty="0"/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ООО «Природа»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ИНН 5612167252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Юридический адрес: 460009,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Оренбургская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обл.,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г. Оренбург,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Цвиллинга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ул., д.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61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, корп. 1,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оф.5</a:t>
            </a: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hlinkClick r:id="rId3"/>
              </a:rPr>
              <a:t>https://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priroda56.ru/about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65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4370" y="1356420"/>
            <a:ext cx="109270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Срок </a:t>
            </a:r>
            <a:r>
              <a:rPr lang="ru-RU" sz="4000" dirty="0"/>
              <a:t>временного накопления несортированных ТКО определяется исходя из среднесуточной температуры наружного воздуха в течение 3-х суток:</a:t>
            </a:r>
          </a:p>
          <a:p>
            <a:r>
              <a:rPr lang="ru-RU" sz="4000" dirty="0" smtClean="0"/>
              <a:t>                       плюс </a:t>
            </a:r>
            <a:r>
              <a:rPr lang="ru-RU" sz="4000" dirty="0"/>
              <a:t>5 °C и выше - не более 1 суток;</a:t>
            </a:r>
          </a:p>
          <a:p>
            <a:r>
              <a:rPr lang="ru-RU" sz="4000" dirty="0" smtClean="0"/>
              <a:t>                        плюс </a:t>
            </a:r>
            <a:r>
              <a:rPr lang="ru-RU" sz="4000" dirty="0"/>
              <a:t>4 °C и ниже - не более 3 суток.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0602" y="226814"/>
            <a:ext cx="8022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 indent="90170" algn="ctr">
              <a:spcAft>
                <a:spcPts val="0"/>
              </a:spcAft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порядку вывоза ТКО:</a:t>
            </a:r>
            <a:endParaRPr lang="ru-RU" sz="36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647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8680" y="240804"/>
            <a:ext cx="107442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Ответственность за ненадлежащее обращение с отходами</a:t>
            </a:r>
          </a:p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200" b="1" dirty="0" smtClean="0">
                <a:solidFill>
                  <a:srgbClr val="0070C0"/>
                </a:solidFill>
              </a:rPr>
              <a:t>Ответственность за ненадлежащее </a:t>
            </a:r>
            <a:r>
              <a:rPr lang="ru-RU" sz="2200" b="1" dirty="0">
                <a:solidFill>
                  <a:srgbClr val="0070C0"/>
                </a:solidFill>
              </a:rPr>
              <a:t>оборудование, содержание контейнерных </a:t>
            </a:r>
            <a:r>
              <a:rPr lang="ru-RU" sz="2200" b="1" dirty="0" smtClean="0">
                <a:solidFill>
                  <a:srgbClr val="0070C0"/>
                </a:solidFill>
              </a:rPr>
              <a:t>площадок. </a:t>
            </a:r>
          </a:p>
          <a:p>
            <a:pPr algn="just"/>
            <a:r>
              <a:rPr lang="ru-RU" sz="2200" dirty="0"/>
              <a:t>Требования обустройства контейнерных площадок установлены СанПиН 2.1.3684-21 </a:t>
            </a:r>
            <a:r>
              <a:rPr lang="ru-RU" sz="2200" dirty="0" smtClean="0"/>
              <a:t>«Санитарно-эпидемиологические </a:t>
            </a:r>
            <a:r>
              <a:rPr lang="ru-RU" sz="2200" dirty="0"/>
              <a:t>требования к содержанию территорий городских и сельских поселений, к водным объектам, питьевой воде и питьевому водоснабжению, атмосферному воздуху, почвам, жилым помещениям, эксплуатации производственных, общественных помещений, организации и проведению санитарно-противоэпидемических (профилактических) </a:t>
            </a:r>
            <a:r>
              <a:rPr lang="ru-RU" sz="2200" dirty="0" smtClean="0"/>
              <a:t>мероприятий»</a:t>
            </a:r>
            <a:endParaRPr lang="ru-RU" sz="2200" dirty="0"/>
          </a:p>
          <a:p>
            <a:pPr algn="just"/>
            <a:endParaRPr lang="ru-RU" sz="2200" i="1" dirty="0"/>
          </a:p>
          <a:p>
            <a:pPr algn="just"/>
            <a:r>
              <a:rPr lang="ru-RU" i="1" dirty="0" smtClean="0"/>
              <a:t>Например</a:t>
            </a:r>
            <a:r>
              <a:rPr lang="ru-RU" i="1" dirty="0"/>
              <a:t>, </a:t>
            </a:r>
            <a:r>
              <a:rPr lang="ru-RU" i="1" dirty="0" smtClean="0"/>
              <a:t>контейнерные </a:t>
            </a:r>
            <a:r>
              <a:rPr lang="ru-RU" i="1" dirty="0"/>
              <a:t>площадки, организуемые заинтересованными </a:t>
            </a:r>
            <a:r>
              <a:rPr lang="ru-RU" i="1" dirty="0" smtClean="0"/>
              <a:t>лицами, независимо </a:t>
            </a:r>
            <a:r>
              <a:rPr lang="ru-RU" i="1" dirty="0"/>
              <a:t>от видов мусоросборников </a:t>
            </a:r>
            <a:r>
              <a:rPr lang="ru-RU" i="1" dirty="0" smtClean="0"/>
              <a:t>должны </a:t>
            </a:r>
            <a:r>
              <a:rPr lang="ru-RU" i="1" dirty="0"/>
              <a:t>иметь подъездной путь, твердое (асфальтовое, бетонное) покрытие с уклоном для отведения талых и дождевых сточных вод, а также ограждение, обеспечивающее предупреждение распространения отходов за пределы контейнерной площадки.</a:t>
            </a:r>
          </a:p>
          <a:p>
            <a:pPr algn="just"/>
            <a:r>
              <a:rPr lang="ru-RU" i="1" dirty="0" smtClean="0"/>
              <a:t>Расстояние </a:t>
            </a:r>
            <a:r>
              <a:rPr lang="ru-RU" i="1" dirty="0"/>
              <a:t>от контейнерных и (или) специальных площадок до многоквартирных жилых домов, индивидуальных жилых домов, детских игровых и спортивных площадок, зданий и игровых, прогулочных и спортивных площадок организаций воспитания и обучения, отдыха и оздоровления детей и молодежи </a:t>
            </a:r>
            <a:r>
              <a:rPr lang="ru-RU" i="1" dirty="0" smtClean="0"/>
              <a:t>должно </a:t>
            </a:r>
            <a:r>
              <a:rPr lang="ru-RU" i="1" dirty="0"/>
              <a:t>быть не менее 20 метров, но не более 100 метров; до территорий медицинских организаций в городских населенных пунктах - не менее 25 метров, в сельских населенных пунктах - не менее 15 метров.</a:t>
            </a:r>
          </a:p>
          <a:p>
            <a:endParaRPr 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xmlns="" val="4194212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210" y="1305253"/>
            <a:ext cx="588645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Таким нарушением может быть, например, несвоевременный вывоз мусора с контейнерной площадки. </a:t>
            </a:r>
          </a:p>
          <a:p>
            <a:endParaRPr lang="ru-RU" sz="2200" dirty="0"/>
          </a:p>
          <a:p>
            <a:r>
              <a:rPr lang="ru-RU" sz="2400" dirty="0" smtClean="0"/>
              <a:t>В </a:t>
            </a:r>
            <a:r>
              <a:rPr lang="ru-RU" sz="2400" dirty="0"/>
              <a:t>целях привлечения исполнителя к </a:t>
            </a:r>
            <a:r>
              <a:rPr lang="ru-RU" sz="2400" dirty="0" smtClean="0"/>
              <a:t>ответственности гражданин может </a:t>
            </a:r>
            <a:r>
              <a:rPr lang="ru-RU" sz="2400" dirty="0"/>
              <a:t>обратиться с письменным заявлением в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Управление Роспотребнадзора по Оренбургской области.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111" y="2760431"/>
            <a:ext cx="5481698" cy="40975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85850" y="104924"/>
            <a:ext cx="10344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70C0"/>
                </a:solidFill>
              </a:rPr>
              <a:t>Несоблюдение </a:t>
            </a:r>
            <a:r>
              <a:rPr lang="ru-RU" sz="2400" b="1" dirty="0">
                <a:solidFill>
                  <a:srgbClr val="0070C0"/>
                </a:solidFill>
              </a:rPr>
              <a:t>санитарно-эпидемиологических требований при обращении с ТКО влечет за собой наступление </a:t>
            </a:r>
            <a:r>
              <a:rPr lang="ru-RU" sz="2400" b="1" dirty="0" smtClean="0">
                <a:solidFill>
                  <a:srgbClr val="0070C0"/>
                </a:solidFill>
              </a:rPr>
              <a:t>административной ответственности. 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92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6733" y="510967"/>
            <a:ext cx="97852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Всемирный день прав потребителей 15 марта 2021 г.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36146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Международной Федерацией потребительских организаций  </a:t>
            </a:r>
          </a:p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Consumers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International</a:t>
            </a:r>
            <a:r>
              <a:rPr lang="ru-RU" sz="3200" b="1" dirty="0" smtClean="0">
                <a:solidFill>
                  <a:schemeClr val="tx1"/>
                </a:solidFill>
              </a:rPr>
              <a:t> (CI) объявлен девиз Всемирного дня прав потребителей: </a:t>
            </a:r>
          </a:p>
          <a:p>
            <a:pPr algn="ctr"/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«Борьба с загрязнением пластиковыми материалами» («</a:t>
            </a: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Tackling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Pollution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»).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239" y="2661284"/>
            <a:ext cx="5560334" cy="38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8409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3052" y="297180"/>
            <a:ext cx="88125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Ответственность потребителя за ненадлежащее обращение с бытовыми отходами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3271" y="1377315"/>
            <a:ext cx="5332095" cy="533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869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922161"/>
            <a:ext cx="51549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Жители домов не должны допускать загрязнение общедомовых площадей, захламление собственного жилья, что приводит к ухудшению эпидемиологической обстановки у других жителей.</a:t>
            </a:r>
          </a:p>
          <a:p>
            <a:endParaRPr lang="ru-RU" sz="2400" dirty="0"/>
          </a:p>
          <a:p>
            <a:r>
              <a:rPr lang="ru-RU" sz="2400" dirty="0" smtClean="0"/>
              <a:t>За нарушение данных требований к ним могут быть применены меры ответственности, вплоть до выселения из жилого помещения.</a:t>
            </a:r>
          </a:p>
          <a:p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В Екатеринбурге захламленные квартиры могут привести к взрыву газа -  УралПолит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3630" y="91440"/>
            <a:ext cx="5253990" cy="665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42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7180" y="298132"/>
            <a:ext cx="4305300" cy="43501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64280" y="4804500"/>
            <a:ext cx="54024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Спасибо за внимание!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550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9170" y="438626"/>
            <a:ext cx="99250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Пластик может быть весьма полезным материалом в повседневной жизни, однако, чрезмерное потребление и производство пластика, особенно одноразового, ведет к </a:t>
            </a:r>
            <a:r>
              <a:rPr lang="ru-RU" sz="3200" b="1" dirty="0" smtClean="0"/>
              <a:t>глобальному кризису пластикового загрязнения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5883" y="3120836"/>
            <a:ext cx="9191624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54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1170" y="275908"/>
            <a:ext cx="7848600" cy="3870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Мусорный материк в Тихом океане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499" y="1049953"/>
            <a:ext cx="8323227" cy="54635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685176" y="1227177"/>
            <a:ext cx="311058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22222"/>
                </a:solidFill>
                <a:latin typeface="GraphikCy"/>
              </a:rPr>
              <a:t>Большое тихоокеанское мусорное пятно</a:t>
            </a:r>
            <a:r>
              <a:rPr lang="ru-RU" sz="2800" dirty="0">
                <a:solidFill>
                  <a:srgbClr val="222222"/>
                </a:solidFill>
                <a:latin typeface="GraphikCy"/>
              </a:rPr>
              <a:t> — скопление </a:t>
            </a:r>
            <a:r>
              <a:rPr lang="ru-RU" sz="2800" dirty="0" smtClean="0">
                <a:solidFill>
                  <a:srgbClr val="222222"/>
                </a:solidFill>
                <a:latin typeface="GraphikCy"/>
              </a:rPr>
              <a:t>мусора, искусственного происхождения </a:t>
            </a:r>
            <a:r>
              <a:rPr lang="ru-RU" sz="2800" dirty="0">
                <a:solidFill>
                  <a:srgbClr val="222222"/>
                </a:solidFill>
                <a:latin typeface="GraphikCy"/>
              </a:rPr>
              <a:t>в северной части Тихого океана.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2884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890" y="558999"/>
            <a:ext cx="87553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ru-RU" sz="32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inherit"/>
              </a:rPr>
              <a:t>Ежегодно 50 процентов производимых пластмасс составляют одноразовые пластиковые изделия.</a:t>
            </a:r>
          </a:p>
          <a:p>
            <a:pPr fontAlgn="base"/>
            <a:endParaRPr lang="ru-RU" sz="3200" b="1" i="0" dirty="0" smtClean="0">
              <a:solidFill>
                <a:schemeClr val="accent6">
                  <a:lumMod val="50000"/>
                </a:schemeClr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32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inherit"/>
              </a:rPr>
              <a:t>Половина всех пластмасс, которые когда-либо производились, была произведена за последние 15 лет.</a:t>
            </a:r>
          </a:p>
          <a:p>
            <a:pPr fontAlgn="base"/>
            <a:endParaRPr lang="ru-RU" sz="3200" b="1" i="0" dirty="0" smtClean="0">
              <a:solidFill>
                <a:schemeClr val="accent6">
                  <a:lumMod val="50000"/>
                </a:schemeClr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32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inherit"/>
              </a:rPr>
              <a:t>40 процентов производимых пластмасс упаковывается и выбрасывается после одного использования.</a:t>
            </a:r>
            <a:endParaRPr lang="ru-RU" sz="3200" b="1" i="0" dirty="0">
              <a:solidFill>
                <a:schemeClr val="accent6">
                  <a:lumMod val="50000"/>
                </a:schemeClr>
              </a:solidFill>
              <a:effectLst/>
              <a:latin typeface="inheri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1524" y="1833905"/>
            <a:ext cx="3790476" cy="5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7704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9670" y="241618"/>
            <a:ext cx="10214610" cy="83280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Международный опыт ограничений использования пластика 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940" y="1391335"/>
            <a:ext cx="7955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 2021 года в </a:t>
            </a:r>
            <a:r>
              <a:rPr lang="ru-RU" sz="3200" b="1" dirty="0" smtClean="0"/>
              <a:t>Евросоюзе</a:t>
            </a:r>
            <a:r>
              <a:rPr lang="ru-RU" sz="3200" dirty="0" smtClean="0"/>
              <a:t> под запрет попадут одноразовая посуда, одноразовые столовые приборы, ватные палочки, пластиковые крепления для воздушных шаров, трубочки-соломинки для напитков. 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2940" y="3793242"/>
            <a:ext cx="725805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000" dirty="0" smtClean="0">
              <a:solidFill>
                <a:prstClr val="black"/>
              </a:solidFill>
            </a:endParaRPr>
          </a:p>
          <a:p>
            <a:pPr lvl="0"/>
            <a:r>
              <a:rPr lang="ru-RU" sz="3000" dirty="0" smtClean="0">
                <a:solidFill>
                  <a:prstClr val="black"/>
                </a:solidFill>
              </a:rPr>
              <a:t>В </a:t>
            </a:r>
            <a:r>
              <a:rPr lang="ru-RU" sz="3000" b="1" dirty="0">
                <a:solidFill>
                  <a:prstClr val="black"/>
                </a:solidFill>
              </a:rPr>
              <a:t>Германии</a:t>
            </a:r>
            <a:r>
              <a:rPr lang="ru-RU" sz="3000" dirty="0">
                <a:solidFill>
                  <a:prstClr val="black"/>
                </a:solidFill>
              </a:rPr>
              <a:t> пометка PFAND на пластиковой бутылке означает, что в стоимость включен залог за тару. Вернуть его можно, сдав бутылку в пункте приема.</a:t>
            </a:r>
          </a:p>
          <a:p>
            <a:pPr lvl="0"/>
            <a:r>
              <a:rPr lang="ru-RU" sz="2800" dirty="0">
                <a:solidFill>
                  <a:prstClr val="black"/>
                </a:solidFill>
              </a:rPr>
              <a:t>  </a:t>
            </a:r>
            <a:r>
              <a:rPr lang="en-US" sz="1600" dirty="0">
                <a:solidFill>
                  <a:prstClr val="black"/>
                </a:solidFill>
                <a:hlinkClick r:id="rId3"/>
              </a:rPr>
              <a:t>https://ria.ru/20181022/1530789121.html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026" name="Picture 2" descr="Доход для туриста. Сдаём бутылки в Германии. | МНОГОДЕТНЫЙ ТУРИСТ | Яндекс  Дзе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8220" y="2011681"/>
            <a:ext cx="3573780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538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5810" y="320040"/>
            <a:ext cx="94183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 1 января 2021 года в торговых центрах, супермаркетах, аптеках и книжных магазинах </a:t>
            </a:r>
            <a:r>
              <a:rPr lang="ru-RU" sz="2800" b="1" dirty="0" smtClean="0"/>
              <a:t>Китая</a:t>
            </a:r>
            <a:r>
              <a:rPr lang="ru-RU" sz="2800" dirty="0" smtClean="0"/>
              <a:t> запрещено </a:t>
            </a:r>
            <a:r>
              <a:rPr lang="ru-RU" sz="2800" b="1" dirty="0" smtClean="0"/>
              <a:t>использование</a:t>
            </a:r>
            <a:r>
              <a:rPr lang="ru-RU" sz="2800" dirty="0" smtClean="0"/>
              <a:t> пакетов из разлагаемого и </a:t>
            </a:r>
            <a:r>
              <a:rPr lang="ru-RU" sz="2800" dirty="0" err="1" smtClean="0"/>
              <a:t>неразлагаемого</a:t>
            </a:r>
            <a:r>
              <a:rPr lang="ru-RU" sz="2800" dirty="0" smtClean="0"/>
              <a:t> пластика</a:t>
            </a:r>
            <a:r>
              <a:rPr lang="ru-RU" sz="2800" dirty="0"/>
              <a:t>, </a:t>
            </a:r>
            <a:r>
              <a:rPr lang="ru-RU" sz="2800" b="1" dirty="0" smtClean="0"/>
              <a:t>новое производство </a:t>
            </a:r>
            <a:r>
              <a:rPr lang="ru-RU" sz="2800" dirty="0" smtClean="0"/>
              <a:t>одноразовой </a:t>
            </a:r>
            <a:r>
              <a:rPr lang="ru-RU" sz="2800" dirty="0"/>
              <a:t>посуды из пенопласта, ватных палочек с пластиковым </a:t>
            </a:r>
            <a:r>
              <a:rPr lang="ru-RU" sz="2800" dirty="0" smtClean="0"/>
              <a:t>стержнем. В ресторанах и кафе постепенно будет запрещено </a:t>
            </a:r>
            <a:r>
              <a:rPr lang="ru-RU" sz="2800" b="1" dirty="0" smtClean="0"/>
              <a:t>продавать</a:t>
            </a:r>
            <a:r>
              <a:rPr lang="ru-RU" sz="2800" dirty="0" smtClean="0"/>
              <a:t> напитки с одноразовыми трубочками и пластиковую посуду. </a:t>
            </a:r>
          </a:p>
          <a:p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b="1" dirty="0"/>
              <a:t>Таиланде</a:t>
            </a:r>
            <a:r>
              <a:rPr lang="ru-RU" sz="2800" dirty="0"/>
              <a:t> с 2021 </a:t>
            </a:r>
            <a:r>
              <a:rPr lang="ru-RU" sz="2800" dirty="0" smtClean="0"/>
              <a:t>г. </a:t>
            </a:r>
            <a:r>
              <a:rPr lang="ru-RU" sz="2800" dirty="0"/>
              <a:t>запрещены производство и продажа одноразовых </a:t>
            </a:r>
            <a:r>
              <a:rPr lang="ru-RU" sz="2800" dirty="0" err="1"/>
              <a:t>оксоразлагаемых</a:t>
            </a:r>
            <a:r>
              <a:rPr lang="ru-RU" sz="2800" dirty="0"/>
              <a:t> пакетов, пластиковых </a:t>
            </a:r>
            <a:r>
              <a:rPr lang="ru-RU" sz="2800" dirty="0" err="1"/>
              <a:t>микрогранул</a:t>
            </a:r>
            <a:r>
              <a:rPr lang="ru-RU" sz="2800" dirty="0"/>
              <a:t> и колпачков. С 2022 года запрет распространят на пластиковые стаканчики, полиэтиленовые пакеты, трубочки для </a:t>
            </a:r>
            <a:r>
              <a:rPr lang="ru-RU" sz="2800" dirty="0" smtClean="0"/>
              <a:t>напитков.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6910" y="3829050"/>
            <a:ext cx="2489470" cy="292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2620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2540" y="1384618"/>
            <a:ext cx="10157460" cy="165576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Законодательное регулирование обращения </a:t>
            </a:r>
          </a:p>
          <a:p>
            <a:r>
              <a:rPr lang="ru-RU" sz="3600" b="1" dirty="0" smtClean="0"/>
              <a:t>с отходами в РФ </a:t>
            </a:r>
            <a:endParaRPr lang="ru-RU" sz="3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1270" y="2706052"/>
            <a:ext cx="478155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397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900" y="641668"/>
            <a:ext cx="10923270" cy="2901632"/>
          </a:xfrm>
        </p:spPr>
        <p:txBody>
          <a:bodyPr>
            <a:normAutofit fontScale="55000" lnSpcReduction="20000"/>
          </a:bodyPr>
          <a:lstStyle/>
          <a:p>
            <a:r>
              <a:rPr lang="ru-RU" sz="6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 проект Экология </a:t>
            </a:r>
            <a:endParaRPr lang="ru-RU" sz="67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5100" dirty="0"/>
          </a:p>
          <a:p>
            <a:pPr algn="just"/>
            <a:r>
              <a:rPr lang="ru-RU" sz="5100" dirty="0" smtClean="0"/>
              <a:t>«Паспорт </a:t>
            </a:r>
            <a:r>
              <a:rPr lang="ru-RU" sz="5100" dirty="0"/>
              <a:t>национального проекта </a:t>
            </a:r>
            <a:r>
              <a:rPr lang="ru-RU" sz="5100" dirty="0" smtClean="0"/>
              <a:t>«Экология», утверждён </a:t>
            </a:r>
            <a:r>
              <a:rPr lang="ru-RU" sz="5100" dirty="0"/>
              <a:t>президиумом Совета при Президенте РФ по стратегическому развитию и национальным проектам, протокол от 24.12.2018 </a:t>
            </a:r>
            <a:r>
              <a:rPr lang="ru-RU" sz="5100" dirty="0" smtClean="0"/>
              <a:t>№ 16.</a:t>
            </a:r>
          </a:p>
          <a:p>
            <a:pPr algn="just"/>
            <a:endParaRPr lang="ru-RU" sz="5100" dirty="0"/>
          </a:p>
          <a:p>
            <a:r>
              <a:rPr lang="ru-RU" sz="5100" dirty="0"/>
              <a:t>Сроки 1 октября 2018 г. - 31 декабря 2024 г.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95725"/>
            <a:ext cx="7117080" cy="29622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14360" y="4793278"/>
            <a:ext cx="37152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Сайты в сети «Интернет»: </a:t>
            </a:r>
          </a:p>
          <a:p>
            <a:r>
              <a:rPr lang="en-US" sz="2400" dirty="0">
                <a:hlinkClick r:id="rId4"/>
              </a:rPr>
              <a:t>https://ecologyofrussia.ru</a:t>
            </a:r>
            <a:r>
              <a:rPr lang="en-US" sz="2400" dirty="0" smtClean="0">
                <a:hlinkClick r:id="rId4"/>
              </a:rPr>
              <a:t>/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err="1" smtClean="0"/>
              <a:t>национальныепроекты.рф</a:t>
            </a:r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659138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2118</Words>
  <Application>Microsoft Office PowerPoint</Application>
  <PresentationFormat>Произвольный</PresentationFormat>
  <Paragraphs>146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Горбунова Светлана Сергеевна</dc:creator>
  <cp:lastModifiedBy>ENI</cp:lastModifiedBy>
  <cp:revision>147</cp:revision>
  <cp:lastPrinted>2021-02-15T07:54:59Z</cp:lastPrinted>
  <dcterms:created xsi:type="dcterms:W3CDTF">2021-01-27T09:58:32Z</dcterms:created>
  <dcterms:modified xsi:type="dcterms:W3CDTF">2021-03-10T04:54:20Z</dcterms:modified>
</cp:coreProperties>
</file>