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57" r:id="rId3"/>
    <p:sldId id="457" r:id="rId4"/>
    <p:sldId id="478" r:id="rId5"/>
    <p:sldId id="461" r:id="rId6"/>
    <p:sldId id="480" r:id="rId7"/>
    <p:sldId id="477" r:id="rId8"/>
    <p:sldId id="487" r:id="rId9"/>
    <p:sldId id="486" r:id="rId10"/>
    <p:sldId id="471" r:id="rId11"/>
    <p:sldId id="483" r:id="rId12"/>
    <p:sldId id="485" r:id="rId13"/>
    <p:sldId id="300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59"/>
    <a:srgbClr val="B3A2C7"/>
    <a:srgbClr val="C80000"/>
    <a:srgbClr val="FFC000"/>
    <a:srgbClr val="4DADC7"/>
    <a:srgbClr val="ED7D31"/>
    <a:srgbClr val="A5A5A5"/>
    <a:srgbClr val="5B9BD5"/>
    <a:srgbClr val="F79646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5614" autoAdjust="0"/>
  </p:normalViewPr>
  <p:slideViewPr>
    <p:cSldViewPr>
      <p:cViewPr varScale="1">
        <p:scale>
          <a:sx n="93" d="100"/>
          <a:sy n="93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77C5A-4BF1-4165-AC03-0AC43FF87B98}" type="datetimeFigureOut">
              <a:rPr lang="ru-RU" smtClean="0"/>
              <a:t>16.06.2022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A2EA-4F43-45A4-968C-B9A155623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42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2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46D8-9979-400E-9BCD-14CDD27D34CF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4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2288-5C9E-4136-A986-E0E6795501B3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89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519F-23A0-4AED-980B-5BD469D91530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81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29F-126E-46AB-8C7D-C67AA5D13279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3D9B-28C1-4331-968A-06AFC8AF368F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D525-A887-405A-ABC2-7569F44C0092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E8A-1C4E-4019-9CBC-1A14D01BF54D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86C-4E01-4164-9AEF-9B8A63E2B898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1518-62A1-4763-BA65-D6E197959765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A0B4-5770-42A8-93D8-C8149FFFFD73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4DDA-275A-46EA-8394-911CF75A7076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CDA-6D44-454B-8FAB-387C6F27671F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36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394A-5AC8-4B7F-9EB8-28308C902FB9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0DFD-F2F6-4A3C-8F2B-49AAB6CC6D06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F4-5285-4AAB-AE7C-CF0BFDE98970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DD1-74DC-43D6-8E3E-189E70E01388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51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526-E485-496D-87AE-E5B55906128D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50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EB1D-6C9B-4144-BBFD-1E721515CFE1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28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006A-3D96-426D-BB11-620104DEFE9A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22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2379-39FD-4AF0-8AB3-6AFE863C9076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7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C4A0-0D8D-49B7-AEFF-CD4F76FDFF05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9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077E-E03E-407A-9038-72380491AFEC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9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32DF-7DEC-4283-80FC-A5E10E0CA27F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78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BDD177-D5AE-41DD-9B95-4219B6DB91F0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461" r="6688" b="18106"/>
          <a:stretch/>
        </p:blipFill>
        <p:spPr>
          <a:xfrm>
            <a:off x="0" y="-27383"/>
            <a:ext cx="9144000" cy="551961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494252"/>
            <a:ext cx="9146147" cy="1363748"/>
          </a:xfrm>
          <a:prstGeom prst="rect">
            <a:avLst/>
          </a:prstGeom>
          <a:solidFill>
            <a:srgbClr val="3C689E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Актуализация Схемы теплоснабжения муниципального образования </a:t>
            </a:r>
            <a:b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Медногорск» на период до 2039 года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407"/>
            <a:ext cx="1124540" cy="18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7184" y="71453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Ключевые показатели ценовой зоны теплоснабжения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62774"/>
              </p:ext>
            </p:extLst>
          </p:nvPr>
        </p:nvGraphicFramePr>
        <p:xfrm>
          <a:off x="89967" y="440785"/>
          <a:ext cx="8787243" cy="5762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40" marR="16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40" marR="16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40" marR="16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40" marR="16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40" marR="16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40" marR="16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2039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40" marR="16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выполненных мероприятий по строительству, реконструкции и (или) модернизации объектов теплоснабжения, необходимых для развития, повышения надежности и энергетической эффективности системы теплоснабжения в соответствии с перечнем и сроками, указанными в схеме теплоснабжения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повреждений (отказов), аварийных ситуаций на тепловых сетях, приводящих к прекращению теплоснабжения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прекращений подачи тепловой энергии, теплоносителя в результате технологических нарушений на тепловых сетях на 1 км тепловых сетей в однотрубном исчислении сверх предела разрешенных отклонений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 / км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56229"/>
                  </a:ext>
                </a:extLst>
              </a:tr>
              <a:tr h="331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повреждений (отказов), аварийных ситуаций на источниках теплоснабжения, приводящих к прекращению теплоснабжения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прекращений подачи тепловой энергии, теплоносителя в результате технологических нарушений на источниках тепловой энергии на 1 Гкал/ч установленной мощности сверх предела разрешенных отклонений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 / (Гкал/ч)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планового перерыва в горячем водоснабжении в связи с производством ежегодных ремонтных и профилактических работ в централизованных сетях горячего водоснабжения в межотопительный период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использования установленной тепловой мощности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Долей 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бесхозяйных тепловых сетей, находящихся на учете бесхозяйных недвижимых вещей более 1 года, в ценовой зоне теплоснабжения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потребителей качеством теплоснабжения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зафиксированных фактов нарушения антимонопольного законодательства Российской Федерации (выданных предупреждений, предписаний), а также отсутствия применения санкций, предусмотренных законодательством об административных правонарушениях, за нарушение законодательства Российской Федерации в сфере теплоснабжения, антимонопольного законодательства Российской Федерации, законодательством Российской Федерации о естественных монополиях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40000"/>
                  </a:ext>
                </a:extLst>
              </a:tr>
              <a:tr h="24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потерь тепловой энергии в тепловых сетях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38,97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40846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потерь тепловой энергии в тепловых сетях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Гкал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72,29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40,73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6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17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89966" y="128535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Тарифные последствия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07397"/>
            <a:ext cx="8946529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Муниципальное образование «город Медногорск» с 01.07.2021 г. отнесено к ценовой зоне теплоснабжения распоряжением Правительства РФ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22 октября 2020 г. № 2727-р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indent="360000" algn="just">
              <a:lnSpc>
                <a:spcPct val="150000"/>
              </a:lnSpc>
            </a:pP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360000" algn="just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Предельный уровень цены на тепловую энергию (мощность) в ценовой зоне теплоснабжения по системам теплоснабжения утвержден приказом департамента Оренбургской области по ценам и регулированию тарифов от 11 ноября 2021 года № 125-т/э. Тариф филиала «Оренбургский» 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ПАО «Т Плюс» не превышает предельный уровень цены на тепловую энергию (мощность).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1436"/>
              </p:ext>
            </p:extLst>
          </p:nvPr>
        </p:nvGraphicFramePr>
        <p:xfrm>
          <a:off x="135674" y="3167178"/>
          <a:ext cx="8831336" cy="2824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844">
                  <a:extLst>
                    <a:ext uri="{9D8B030D-6E8A-4147-A177-3AD203B41FA5}">
                      <a16:colId xmlns:a16="http://schemas.microsoft.com/office/drawing/2014/main" val="2065441227"/>
                    </a:ext>
                  </a:extLst>
                </a:gridCol>
                <a:gridCol w="1039844">
                  <a:extLst>
                    <a:ext uri="{9D8B030D-6E8A-4147-A177-3AD203B41FA5}">
                      <a16:colId xmlns:a16="http://schemas.microsoft.com/office/drawing/2014/main" val="2797228997"/>
                    </a:ext>
                  </a:extLst>
                </a:gridCol>
              </a:tblGrid>
              <a:tr h="57092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единой теплоснабжающей организации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(код, индекс) системы теплоснабжения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Предельный уровень цены </a:t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тепловую энергию (мощность) </a:t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01.01.2022 по 30.06.2022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Предельный уровень цены </a:t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тепловую энергию (мощность) </a:t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01.07.2022 по 31.12.2022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руб./Гкал </a:t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(без НДС)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руб./Гкал </a:t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 НДС)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руб./Гкал </a:t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(без НДС)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руб./Гкал </a:t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 НДС)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92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«Оренбургский» ПАО «Т Плюс»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СТ-1 (для потребителей г. Медногорска, подключенных к сетям филиала «Оренбургский» ПАО «Т Плюс»)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1 287,65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1 545,18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1 512,37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1 814,84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8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СТ-1, СТ-2, СТ-4, СТ-5 (для потребителей г. Медногорска, подключенных к сетям, находящихся в муниципальной собственности, эксплуатация которых осуществляется филиалом «Оренбургский» ПАО «Т Плюс»)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1 675,51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2 010,61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1 692,82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2 031,39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9849" y="980728"/>
            <a:ext cx="7572404" cy="1357289"/>
          </a:xfrm>
          <a:solidFill>
            <a:srgbClr val="3C689E"/>
          </a:solidFill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схемы теплоснабжения </a:t>
            </a:r>
            <a:b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Медногорска до 2039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B19B0651-EE4F-4900-A07F-96A6BFA9D0F0}" type="slidenum">
              <a:rPr lang="ru-RU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333" y="3573016"/>
            <a:ext cx="778710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53" y="162780"/>
            <a:ext cx="1305143" cy="2175237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0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56169" y="6343504"/>
            <a:ext cx="288032" cy="290574"/>
          </a:xfrm>
          <a:scene3d>
            <a:camera prst="orthographicFront"/>
            <a:lightRig rig="threePt" dir="t"/>
          </a:scene3d>
          <a:sp3d>
            <a:bevelT w="38100"/>
          </a:sp3d>
        </p:spPr>
        <p:txBody>
          <a:bodyPr/>
          <a:lstStyle/>
          <a:p>
            <a:pPr algn="ctr"/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8893" y="188640"/>
            <a:ext cx="8471579" cy="4695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для актуализации схемы теплоснабжения</a:t>
            </a:r>
            <a:endParaRPr lang="ru-RU" sz="2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279788"/>
            <a:ext cx="86409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>
              <a:spcAft>
                <a:spcPts val="600"/>
              </a:spcAft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27 июля 2010 г. № 190-ФЗ "О теплоснабжении" (Статья 23. Организация развития систем теплоснабжения поселений, городских округов), регулирующий всю систему взаимоотношений в теплоснабжении  и направленный на обеспечение устойчивого  и надёжного снабжения тепловой энергией потребителей</a:t>
            </a:r>
          </a:p>
          <a:p>
            <a:pPr marL="360000" indent="-342900">
              <a:spcAft>
                <a:spcPts val="600"/>
              </a:spcAft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 Российской Федерации от 22.02.2012 г. № 154 «О требованиях к схемам теплоснабжения, порядку их разработки и утверждения» </a:t>
            </a:r>
          </a:p>
          <a:p>
            <a:pPr marL="360000" indent="-342900">
              <a:spcAft>
                <a:spcPts val="600"/>
              </a:spcAft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по разработке схем теплоснабжения. Утвержденные Приказом № 212 Минэнерго России от 05.03.2019 г.</a:t>
            </a:r>
          </a:p>
        </p:txBody>
      </p:sp>
    </p:spTree>
    <p:extLst>
      <p:ext uri="{BB962C8B-B14F-4D97-AF65-F5344CB8AC3E}">
        <p14:creationId xmlns:p14="http://schemas.microsoft.com/office/powerpoint/2010/main" val="413969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48893" y="188640"/>
            <a:ext cx="8471579" cy="4695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централизованного теплоснабжения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7428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Единые теплоснабжающие организации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Филиал «Оренбургский» ПАО «Т Плюс»</a:t>
            </a:r>
          </a:p>
          <a:p>
            <a:pPr marL="342900" indent="-342900">
              <a:buAutoNum type="arabicPeriod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Теплоснабжающие организации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Филиал «Оренбургский» ПАО «Т Плюс»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централизованного теплоснабжения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Филиал «Оренбургский» ПАО «Т Плюс»:</a:t>
            </a:r>
          </a:p>
          <a:p>
            <a:pPr marL="457200" indent="-457200"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Медногорская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ТЭЦ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Котельная №1 (Больничная)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Котельная №3 (Моторная)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Котельная №4 (Никитино)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344" y="4998077"/>
            <a:ext cx="8964064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Общая установленная тепловая мощность источников: 9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 Гкал/ч</a:t>
            </a:r>
            <a:endParaRPr lang="ru-RU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343" y="5386773"/>
            <a:ext cx="9054032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тепловых сетей в однотрубном исполнении: 125,21 км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(в т. ч.: магистральные - 17,51 км, квартальные – 107,70 км)</a:t>
            </a:r>
            <a:endParaRPr lang="ru-RU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56169" y="6343504"/>
            <a:ext cx="288032" cy="290574"/>
          </a:xfrm>
          <a:scene3d>
            <a:camera prst="orthographicFront"/>
            <a:lightRig rig="threePt" dir="t"/>
          </a:scene3d>
          <a:sp3d>
            <a:bevelT w="38100"/>
          </a:sp3d>
        </p:spPr>
        <p:txBody>
          <a:bodyPr/>
          <a:lstStyle/>
          <a:p>
            <a:pPr algn="ctr"/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5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6583" y="82796"/>
            <a:ext cx="8802513" cy="67333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Зоны действия источников тепловой энергии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56250" t="11729" r="22917" b="10492"/>
          <a:stretch/>
        </p:blipFill>
        <p:spPr bwMode="auto">
          <a:xfrm>
            <a:off x="1835696" y="620688"/>
            <a:ext cx="5612284" cy="5893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885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6655"/>
          <a:stretch/>
        </p:blipFill>
        <p:spPr>
          <a:xfrm>
            <a:off x="4161913" y="3409931"/>
            <a:ext cx="4826594" cy="335058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15515" y="677090"/>
            <a:ext cx="3636405" cy="15997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1. Избыточные мощности теплофикационного оборудования ТЭЦ и котельных в сравнении с фактической тепловой нагрузкой </a:t>
            </a: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(фактическая тепловая нагрузка составляет 51,89% от установленной тепловой мощности)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5515" y="3978247"/>
            <a:ext cx="3816424" cy="110697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3. Физический износ оборудования источников централизованного теплоснабжения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(сред. срок службы 39 лет)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421" y="90937"/>
            <a:ext cx="8946529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Существующие проблемы в системе теплоснабжения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2909" y="2676461"/>
            <a:ext cx="2703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Старение тепловых сетей</a:t>
            </a: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(сред. срок службы 40 лет)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7F7022-91DA-428A-B982-CC3425BA5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13" y="589599"/>
            <a:ext cx="4733086" cy="27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107504" y="1484784"/>
            <a:ext cx="4752528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Перекладки тепловых сетей, замена изоляции на тепловых сетях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5496" y="116632"/>
            <a:ext cx="8911899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пути решения существующих проблем в сфере теплоснабжения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6016" y="908720"/>
            <a:ext cx="72008" cy="561662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4788024" y="1484784"/>
            <a:ext cx="4266009" cy="50405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kumimoji="0" sz="16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AutoNum type="arabicPeriod"/>
            </a:pPr>
            <a:r>
              <a:rPr lang="ru-RU" dirty="0"/>
              <a:t>Снижение срока службы сетей</a:t>
            </a:r>
          </a:p>
          <a:p>
            <a:pPr marL="342900" indent="-342900">
              <a:buAutoNum type="arabicPeriod"/>
            </a:pPr>
            <a:r>
              <a:rPr lang="ru-RU" dirty="0"/>
              <a:t>Снижение количества повреждений тепловых сетей</a:t>
            </a:r>
          </a:p>
          <a:p>
            <a:pPr marL="342900" indent="-342900">
              <a:buAutoNum type="arabicPeriod"/>
            </a:pPr>
            <a:r>
              <a:rPr lang="ru-RU" dirty="0"/>
              <a:t>Снижение тепловых потерь в сетях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504" y="548680"/>
            <a:ext cx="4536504" cy="3600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мероприятия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88024" y="548680"/>
            <a:ext cx="4266009" cy="50405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kumimoji="0" sz="16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/>
              <a:t>Эффект от реализации мероприятий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2852936"/>
            <a:ext cx="4752528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Децентрализация системы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теплоснабжения ТЭЦ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88024" y="2852936"/>
            <a:ext cx="4266009" cy="50405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kumimoji="0" sz="16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AutoNum type="arabicPeriod"/>
            </a:pPr>
            <a:r>
              <a:rPr lang="ru-RU" dirty="0"/>
              <a:t>Повышение надежности и качества теплоснабжения потребителей </a:t>
            </a:r>
          </a:p>
          <a:p>
            <a:pPr marL="342900" indent="-342900">
              <a:buAutoNum type="arabicPeriod"/>
            </a:pPr>
            <a:r>
              <a:rPr lang="ru-RU" dirty="0"/>
              <a:t>Снижение потерь в магистральных тепловых сетях</a:t>
            </a:r>
          </a:p>
          <a:p>
            <a:pPr marL="342900" indent="-342900">
              <a:buAutoNum type="arabicPeriod"/>
            </a:pPr>
            <a:r>
              <a:rPr lang="ru-RU" dirty="0"/>
              <a:t>Повышение эффективности работы системы теплоснабжении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504" y="4581128"/>
            <a:ext cx="4644516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Реконструкция оборудования ЦТП и котельных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788024" y="4581128"/>
            <a:ext cx="4266009" cy="50405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kumimoji="0" sz="16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AutoNum type="arabicPeriod"/>
            </a:pPr>
            <a:r>
              <a:rPr lang="ru-RU" dirty="0"/>
              <a:t>Снижение затрат электроэнергии на перекачку сетевой воды</a:t>
            </a:r>
          </a:p>
          <a:p>
            <a:pPr marL="342900" indent="-342900">
              <a:buAutoNum type="arabicPeriod"/>
            </a:pPr>
            <a:r>
              <a:rPr lang="ru-RU" dirty="0"/>
              <a:t>Повышение эффективности работы системы теплоснабжении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0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96805-BF6E-44AC-8240-E1422BA5F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"/>
          <a:stretch/>
        </p:blipFill>
        <p:spPr>
          <a:xfrm>
            <a:off x="2195736" y="332655"/>
            <a:ext cx="4714859" cy="64087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904" y="4517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Схема децентрализации системы теплоснабжения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Медногорской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ТЭЦ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3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153256" y="4942587"/>
            <a:ext cx="5698947" cy="25117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стоимость мероприятий</a:t>
            </a:r>
          </a:p>
        </p:txBody>
      </p:sp>
      <p:sp>
        <p:nvSpPr>
          <p:cNvPr id="56" name="Скругленный прямоугольник 55"/>
          <p:cNvSpPr>
            <a:spLocks noChangeArrowheads="1"/>
          </p:cNvSpPr>
          <p:nvPr/>
        </p:nvSpPr>
        <p:spPr bwMode="auto">
          <a:xfrm>
            <a:off x="7513525" y="4961475"/>
            <a:ext cx="1269872" cy="24048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700,52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89966" y="3533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Перечень и стоимость мероприятий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3879" y="1014581"/>
            <a:ext cx="5691792" cy="39819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Реконструкция квартальных тепловых сетей и оборудования ЦТП </a:t>
            </a:r>
            <a:b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Медногорска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3257" y="2599466"/>
            <a:ext cx="5691792" cy="31828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Реконструкция теплотрассы М-2 от СК-9 до СК-11</a:t>
            </a:r>
          </a:p>
        </p:txBody>
      </p:sp>
      <p:sp>
        <p:nvSpPr>
          <p:cNvPr id="25" name="Скругленный прямоугольник 15"/>
          <p:cNvSpPr>
            <a:spLocks noChangeArrowheads="1"/>
          </p:cNvSpPr>
          <p:nvPr/>
        </p:nvSpPr>
        <p:spPr bwMode="auto">
          <a:xfrm>
            <a:off x="7524328" y="450886"/>
            <a:ext cx="1254652" cy="5039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Стоимость с НДС, млн. руб.</a:t>
            </a:r>
          </a:p>
        </p:txBody>
      </p: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7520504" y="1005142"/>
            <a:ext cx="1260000" cy="40357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157,54</a:t>
            </a:r>
          </a:p>
        </p:txBody>
      </p:sp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7518037" y="2595070"/>
            <a:ext cx="1260000" cy="3185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13,60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0411" y="3042627"/>
            <a:ext cx="5691792" cy="41711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Реконструкция системы теплоснабжения потребителей МТЭЦ по ул. Комсомольская (строительство ЦТП, т/т, линии ГВС)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>
            <a:spLocks noChangeArrowheads="1"/>
          </p:cNvSpPr>
          <p:nvPr/>
        </p:nvSpPr>
        <p:spPr bwMode="auto">
          <a:xfrm>
            <a:off x="7517036" y="3038570"/>
            <a:ext cx="1260000" cy="41711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42,92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3256" y="3590911"/>
            <a:ext cx="5691792" cy="32694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Реконструкция системы ГВС от ЦТП №7</a:t>
            </a: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7509881" y="3581581"/>
            <a:ext cx="1260000" cy="33131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29,31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75639" y="2131273"/>
            <a:ext cx="5691792" cy="34089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Реконструкция теплотрассы М-2-участок от СК-4 до Гайдара 14а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>
            <a:spLocks noChangeArrowheads="1"/>
          </p:cNvSpPr>
          <p:nvPr/>
        </p:nvSpPr>
        <p:spPr bwMode="auto">
          <a:xfrm>
            <a:off x="7518037" y="2126878"/>
            <a:ext cx="1260000" cy="34117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34,68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53256" y="4047847"/>
            <a:ext cx="5696184" cy="33377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Строительство БМК (ул. Больничная, 1)</a:t>
            </a:r>
          </a:p>
        </p:txBody>
      </p:sp>
      <p:sp>
        <p:nvSpPr>
          <p:cNvPr id="54" name="Скругленный прямоугольник 53"/>
          <p:cNvSpPr>
            <a:spLocks noChangeArrowheads="1"/>
          </p:cNvSpPr>
          <p:nvPr/>
        </p:nvSpPr>
        <p:spPr bwMode="auto">
          <a:xfrm>
            <a:off x="7514347" y="4045040"/>
            <a:ext cx="1260000" cy="33626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28,31</a:t>
            </a:r>
          </a:p>
        </p:txBody>
      </p:sp>
      <p:sp>
        <p:nvSpPr>
          <p:cNvPr id="43" name="Скругленный прямоугольник 15"/>
          <p:cNvSpPr>
            <a:spLocks noChangeArrowheads="1"/>
          </p:cNvSpPr>
          <p:nvPr/>
        </p:nvSpPr>
        <p:spPr bwMode="auto">
          <a:xfrm>
            <a:off x="171960" y="454943"/>
            <a:ext cx="5696184" cy="5039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Запланированные мероприятия в схеме теплоснабжения г. Медногорск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3257" y="1503806"/>
            <a:ext cx="5696184" cy="5040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Реконструкция схемы теплоснабжения г. Медногорска по переводу нагрузки с Медногорской ТЭЦ на новые БМК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>
            <a:spLocks noChangeArrowheads="1"/>
          </p:cNvSpPr>
          <p:nvPr/>
        </p:nvSpPr>
        <p:spPr bwMode="auto">
          <a:xfrm>
            <a:off x="7505625" y="1499749"/>
            <a:ext cx="1260000" cy="504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388,38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53256" y="4510466"/>
            <a:ext cx="5696184" cy="31233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Реконструкция ЦТП №7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0" name="Скругленный прямоугольник 59"/>
          <p:cNvSpPr>
            <a:spLocks noChangeArrowheads="1"/>
          </p:cNvSpPr>
          <p:nvPr/>
        </p:nvSpPr>
        <p:spPr bwMode="auto">
          <a:xfrm>
            <a:off x="7508999" y="4510662"/>
            <a:ext cx="1260000" cy="3123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5,78</a:t>
            </a:r>
          </a:p>
        </p:txBody>
      </p:sp>
      <p:sp>
        <p:nvSpPr>
          <p:cNvPr id="29" name="Овал 28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55">
            <a:extLst>
              <a:ext uri="{FF2B5EF4-FFF2-40B4-BE49-F238E27FC236}">
                <a16:creationId xmlns:a16="http://schemas.microsoft.com/office/drawing/2014/main" id="{10451B49-3177-404C-8DB0-391F4496B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821" y="4957222"/>
            <a:ext cx="1434765" cy="24048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2" name="Скругленный прямоугольник 15">
            <a:extLst>
              <a:ext uri="{FF2B5EF4-FFF2-40B4-BE49-F238E27FC236}">
                <a16:creationId xmlns:a16="http://schemas.microsoft.com/office/drawing/2014/main" id="{CE2FEB5F-0972-4500-8D81-20BF8FB7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742" y="450886"/>
            <a:ext cx="1417569" cy="5039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Год реализации мероприятия</a:t>
            </a:r>
          </a:p>
        </p:txBody>
      </p:sp>
      <p:sp>
        <p:nvSpPr>
          <p:cNvPr id="39" name="Скругленный прямоугольник 25">
            <a:extLst>
              <a:ext uri="{FF2B5EF4-FFF2-40B4-BE49-F238E27FC236}">
                <a16:creationId xmlns:a16="http://schemas.microsoft.com/office/drawing/2014/main" id="{4D11AAA7-8B07-4166-96E2-B1F0FAF3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918" y="1005142"/>
            <a:ext cx="1423611" cy="40357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2026 - 2039</a:t>
            </a:r>
          </a:p>
        </p:txBody>
      </p:sp>
      <p:sp>
        <p:nvSpPr>
          <p:cNvPr id="46" name="Скругленный прямоугольник 26">
            <a:extLst>
              <a:ext uri="{FF2B5EF4-FFF2-40B4-BE49-F238E27FC236}">
                <a16:creationId xmlns:a16="http://schemas.microsoft.com/office/drawing/2014/main" id="{169587C3-F756-4423-950E-BE6624E3A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451" y="2595070"/>
            <a:ext cx="1423611" cy="3185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8" name="Скругленный прямоугольник 34">
            <a:extLst>
              <a:ext uri="{FF2B5EF4-FFF2-40B4-BE49-F238E27FC236}">
                <a16:creationId xmlns:a16="http://schemas.microsoft.com/office/drawing/2014/main" id="{CB360DC3-908E-4F36-9D6E-C332B245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5450" y="3038570"/>
            <a:ext cx="1423611" cy="41711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9" name="Скругленный прямоугольник 36">
            <a:extLst>
              <a:ext uri="{FF2B5EF4-FFF2-40B4-BE49-F238E27FC236}">
                <a16:creationId xmlns:a16="http://schemas.microsoft.com/office/drawing/2014/main" id="{1A9F5EA9-A4E1-4606-A4F1-45BA936BC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295" y="3581581"/>
            <a:ext cx="1423611" cy="33131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7" name="Скругленный прямоугольник 50">
            <a:extLst>
              <a:ext uri="{FF2B5EF4-FFF2-40B4-BE49-F238E27FC236}">
                <a16:creationId xmlns:a16="http://schemas.microsoft.com/office/drawing/2014/main" id="{F5E541E4-4315-48B4-89D9-0A5837C07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451" y="2126878"/>
            <a:ext cx="1423611" cy="34117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2021 -2023</a:t>
            </a:r>
          </a:p>
        </p:txBody>
      </p:sp>
      <p:sp>
        <p:nvSpPr>
          <p:cNvPr id="58" name="Скругленный прямоугольник 53">
            <a:extLst>
              <a:ext uri="{FF2B5EF4-FFF2-40B4-BE49-F238E27FC236}">
                <a16:creationId xmlns:a16="http://schemas.microsoft.com/office/drawing/2014/main" id="{316641B1-DEDF-45EB-BA2D-D7DB3C6F9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643" y="4040787"/>
            <a:ext cx="1423611" cy="33626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61" name="Скругленный прямоугольник 44">
            <a:extLst>
              <a:ext uri="{FF2B5EF4-FFF2-40B4-BE49-F238E27FC236}">
                <a16:creationId xmlns:a16="http://schemas.microsoft.com/office/drawing/2014/main" id="{63114D4F-F8B7-4F67-9A6E-FF4D01984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039" y="1499749"/>
            <a:ext cx="1423611" cy="504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2021 - 2023</a:t>
            </a:r>
          </a:p>
        </p:txBody>
      </p:sp>
      <p:sp>
        <p:nvSpPr>
          <p:cNvPr id="62" name="Скругленный прямоугольник 59">
            <a:extLst>
              <a:ext uri="{FF2B5EF4-FFF2-40B4-BE49-F238E27FC236}">
                <a16:creationId xmlns:a16="http://schemas.microsoft.com/office/drawing/2014/main" id="{D5ED7C2F-7203-4524-BCEE-40845279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295" y="4506409"/>
            <a:ext cx="1423611" cy="3123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2021 - 2022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2CB7E64-5A7F-4EF7-913B-7B67764C7E90}"/>
              </a:ext>
            </a:extLst>
          </p:cNvPr>
          <p:cNvSpPr/>
          <p:nvPr/>
        </p:nvSpPr>
        <p:spPr>
          <a:xfrm>
            <a:off x="0" y="5305228"/>
            <a:ext cx="925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spcAft>
                <a:spcPts val="600"/>
              </a:spcAft>
            </a:pPr>
            <a:r>
              <a:rPr lang="ru-RU" sz="1170" dirty="0">
                <a:latin typeface="Arial" panose="020B0604020202020204" pitchFamily="34" charset="0"/>
                <a:cs typeface="Arial" panose="020B0604020202020204" pitchFamily="34" charset="0"/>
              </a:rPr>
              <a:t>За 2021 год выполнено:</a:t>
            </a:r>
          </a:p>
          <a:p>
            <a:pPr marL="302850" indent="-285750">
              <a:spcAft>
                <a:spcPts val="600"/>
              </a:spcAft>
              <a:buFontTx/>
              <a:buChar char="-"/>
            </a:pPr>
            <a:r>
              <a:rPr lang="ru-RU" sz="1170" dirty="0">
                <a:latin typeface="Arial" panose="020B0604020202020204" pitchFamily="34" charset="0"/>
                <a:cs typeface="Arial" panose="020B0604020202020204" pitchFamily="34" charset="0"/>
              </a:rPr>
              <a:t>ПИР по мероприятиям «Реконструкция схемы теплоснабжения г. Медногорска по переводу нагрузки с Медногорской ТЭЦ </a:t>
            </a:r>
            <a:br>
              <a:rPr lang="ru-RU" sz="117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70" dirty="0">
                <a:latin typeface="Arial" panose="020B0604020202020204" pitchFamily="34" charset="0"/>
                <a:cs typeface="Arial" panose="020B0604020202020204" pitchFamily="34" charset="0"/>
              </a:rPr>
              <a:t>на новые БМК» и «Реконструкция теплотрассы М-2-участок от СК-4 до Гайдара 14а»</a:t>
            </a:r>
          </a:p>
          <a:p>
            <a:pPr marL="144000" indent="-285750">
              <a:spcAft>
                <a:spcPts val="600"/>
              </a:spcAft>
              <a:buFontTx/>
              <a:buChar char="-"/>
            </a:pPr>
            <a:r>
              <a:rPr lang="ru-RU" sz="1170" dirty="0">
                <a:latin typeface="Arial" panose="020B0604020202020204" pitchFamily="34" charset="0"/>
                <a:cs typeface="Arial" panose="020B0604020202020204" pitchFamily="34" charset="0"/>
              </a:rPr>
              <a:t>«Реконструкция системы теплоснабжения потребителей МТЭЦ по ул. Комсомольская (строительство ЦТП, т/т, линии ГВС)»</a:t>
            </a:r>
          </a:p>
          <a:p>
            <a:pPr marL="17100">
              <a:spcAft>
                <a:spcPts val="600"/>
              </a:spcAft>
            </a:pPr>
            <a:r>
              <a:rPr lang="ru-RU" sz="11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*«Реконструкция ЦТП №7» - мероприятие КУИ г. Медногорска</a:t>
            </a:r>
          </a:p>
        </p:txBody>
      </p:sp>
    </p:spTree>
    <p:extLst>
      <p:ext uri="{BB962C8B-B14F-4D97-AF65-F5344CB8AC3E}">
        <p14:creationId xmlns:p14="http://schemas.microsoft.com/office/powerpoint/2010/main" val="401956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6630B0-7726-45A3-A92E-1E63154F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52" y="560490"/>
            <a:ext cx="4254515" cy="39611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0A98D6-5FA8-4679-ADC6-190AD96DC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3" r="16173"/>
          <a:stretch/>
        </p:blipFill>
        <p:spPr>
          <a:xfrm>
            <a:off x="317486" y="413784"/>
            <a:ext cx="4254514" cy="42545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904" y="4517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Структура затрат на модернизацию системы теплоснабжения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0066"/>
              </p:ext>
            </p:extLst>
          </p:nvPr>
        </p:nvGraphicFramePr>
        <p:xfrm>
          <a:off x="179511" y="4287175"/>
          <a:ext cx="8647003" cy="1133638"/>
        </p:xfrm>
        <a:graphic>
          <a:graphicData uri="http://schemas.openxmlformats.org/drawingml/2006/table">
            <a:tbl>
              <a:tblPr firstRow="1" firstCol="1" bandRow="1"/>
              <a:tblGrid>
                <a:gridCol w="39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DC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новых источников тепловой энергии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416,69 млн. руб. с НДС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Реконструкция тепловых сетей для обеспечения надежности теплоснабжения потребителе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39,69%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278,05 млн. руб. с НДС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и реконструкции ЦТП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5,78 млн. руб. с НДС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69788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720B5EF-C5B3-431D-AC6B-5C61EBC2A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96992"/>
              </p:ext>
            </p:extLst>
          </p:nvPr>
        </p:nvGraphicFramePr>
        <p:xfrm>
          <a:off x="181731" y="5686679"/>
          <a:ext cx="8647003" cy="634918"/>
        </p:xfrm>
        <a:graphic>
          <a:graphicData uri="http://schemas.openxmlformats.org/drawingml/2006/table">
            <a:tbl>
              <a:tblPr firstRow="1" firstCol="1" bandRow="1"/>
              <a:tblGrid>
                <a:gridCol w="39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Средства филиала «Оренбургский» ПАО  «Т Плюс»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694,74 млн. руб. с НДС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Средства Администрации г. Медногорск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5,78 млн. руб. с НДС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134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9747</TotalTime>
  <Words>1279</Words>
  <Application>Microsoft Office PowerPoint</Application>
  <PresentationFormat>Экран (4:3)</PresentationFormat>
  <Paragraphs>229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Franklin Gothic Book</vt:lpstr>
      <vt:lpstr>Perpetua</vt:lpstr>
      <vt:lpstr>Wingdings 2</vt:lpstr>
      <vt:lpstr>Тема Office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схемы теплоснабжения  города Медногорска до 2039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Malkov</dc:creator>
  <cp:lastModifiedBy>Nikita Ivanov</cp:lastModifiedBy>
  <cp:revision>746</cp:revision>
  <cp:lastPrinted>2018-06-01T19:11:59Z</cp:lastPrinted>
  <dcterms:created xsi:type="dcterms:W3CDTF">2014-02-06T04:59:07Z</dcterms:created>
  <dcterms:modified xsi:type="dcterms:W3CDTF">2022-06-16T06:10:48Z</dcterms:modified>
</cp:coreProperties>
</file>