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  <p:sldMasterId id="2147483694" r:id="rId2"/>
  </p:sldMasterIdLst>
  <p:notesMasterIdLst>
    <p:notesMasterId r:id="rId9"/>
  </p:notesMasterIdLst>
  <p:sldIdLst>
    <p:sldId id="323" r:id="rId3"/>
    <p:sldId id="324" r:id="rId4"/>
    <p:sldId id="326" r:id="rId5"/>
    <p:sldId id="327" r:id="rId6"/>
    <p:sldId id="328" r:id="rId7"/>
    <p:sldId id="329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лашник Екатерина Михайловна" initials="КЕМ" lastIdx="1" clrIdx="0">
    <p:extLst>
      <p:ext uri="{19B8F6BF-5375-455C-9EA6-DF929625EA0E}">
        <p15:presenceInfo xmlns:p15="http://schemas.microsoft.com/office/powerpoint/2012/main" xmlns="" userId="Калашник Екатерина Михайл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92FF"/>
    <a:srgbClr val="03AF81"/>
    <a:srgbClr val="777777"/>
    <a:srgbClr val="0C77C3"/>
    <a:srgbClr val="DFF1FD"/>
    <a:srgbClr val="D2FEF2"/>
    <a:srgbClr val="4F81BD"/>
    <a:srgbClr val="00B05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6395" autoAdjust="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43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60" cy="498135"/>
          </a:xfrm>
          <a:prstGeom prst="rect">
            <a:avLst/>
          </a:prstGeom>
        </p:spPr>
        <p:txBody>
          <a:bodyPr vert="horz" lIns="92088" tIns="46044" rIns="92088" bIns="460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3"/>
            <a:ext cx="2945660" cy="498135"/>
          </a:xfrm>
          <a:prstGeom prst="rect">
            <a:avLst/>
          </a:prstGeom>
        </p:spPr>
        <p:txBody>
          <a:bodyPr vert="horz" lIns="92088" tIns="46044" rIns="92088" bIns="46044" rtlCol="0"/>
          <a:lstStyle>
            <a:lvl1pPr algn="r">
              <a:defRPr sz="1200"/>
            </a:lvl1pPr>
          </a:lstStyle>
          <a:p>
            <a:fld id="{A7DB488D-0F26-4C36-8719-A4A59C8A6C41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8" tIns="46044" rIns="92088" bIns="460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1"/>
            <a:ext cx="5438140" cy="3909239"/>
          </a:xfrm>
          <a:prstGeom prst="rect">
            <a:avLst/>
          </a:prstGeom>
        </p:spPr>
        <p:txBody>
          <a:bodyPr vert="horz" lIns="92088" tIns="46044" rIns="92088" bIns="4604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2088" tIns="46044" rIns="92088" bIns="460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2"/>
            <a:ext cx="2945660" cy="498134"/>
          </a:xfrm>
          <a:prstGeom prst="rect">
            <a:avLst/>
          </a:prstGeom>
        </p:spPr>
        <p:txBody>
          <a:bodyPr vert="horz" lIns="92088" tIns="46044" rIns="92088" bIns="46044" rtlCol="0" anchor="b"/>
          <a:lstStyle>
            <a:lvl1pPr algn="r">
              <a:defRPr sz="1200"/>
            </a:lvl1pPr>
          </a:lstStyle>
          <a:p>
            <a:fld id="{A6EFDB2C-4B71-4773-99E1-4F4BC4B2B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49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FDB2C-4B71-4773-99E1-4F4BC4B2BC3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32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674" y="429767"/>
            <a:ext cx="2831852" cy="2876549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5DA38C-DD6B-413A-822A-E496180FC243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4"/>
          <p:cNvSpPr>
            <a:spLocks noGrp="1"/>
          </p:cNvSpPr>
          <p:nvPr>
            <p:ph type="ctrTitle"/>
          </p:nvPr>
        </p:nvSpPr>
        <p:spPr>
          <a:xfrm>
            <a:off x="3456934" y="3682988"/>
            <a:ext cx="4964754" cy="439834"/>
          </a:xfrm>
          <a:prstGeom prst="rect">
            <a:avLst/>
          </a:prstGeom>
        </p:spPr>
        <p:txBody>
          <a:bodyPr/>
          <a:lstStyle/>
          <a:p>
            <a:r>
              <a:rPr lang="ru-RU" sz="1800" smtClean="0">
                <a:solidFill>
                  <a:schemeClr val="bg1"/>
                </a:solidFill>
                <a:latin typeface="+mn-lt"/>
              </a:rPr>
              <a:t>Образец заголовка</a:t>
            </a:r>
            <a:endParaRPr lang="ru-RU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456934" y="4122822"/>
            <a:ext cx="4551533" cy="14657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algn="l"/>
            <a:r>
              <a:rPr lang="ru-RU" sz="1400" smtClean="0">
                <a:solidFill>
                  <a:schemeClr val="bg1"/>
                </a:solidFill>
              </a:rPr>
              <a:t>Образец подзаголовка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198" y="2383446"/>
            <a:ext cx="2823328" cy="79257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156074" y="1909579"/>
            <a:ext cx="1391652" cy="1391652"/>
          </a:xfrm>
          <a:prstGeom prst="rect">
            <a:avLst/>
          </a:prstGeom>
          <a:solidFill>
            <a:srgbClr val="00A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476674" y="429768"/>
            <a:ext cx="1391652" cy="1391652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601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50" y="1168499"/>
            <a:ext cx="5544770" cy="86412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420" y="328498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019EFD-BA02-41A1-AB5F-00955CB8334E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38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4BDC50-4496-4576-BB5E-E7CEE3323B61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6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080" y="1268761"/>
            <a:ext cx="8207375" cy="5040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5CB9"/>
                </a:solidFill>
                <a:latin typeface="Open Sans Extrabold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80" y="1844824"/>
            <a:ext cx="446372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CB9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EAAE3E-4B8E-49A4-B9D7-97E2F44F3344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9081" y="2204865"/>
            <a:ext cx="8207375" cy="576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fld id="{01840F4C-D677-4BC8-BEB2-D6C76E7E0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761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080" y="1268761"/>
            <a:ext cx="8207375" cy="5040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5CB9"/>
                </a:solidFill>
                <a:latin typeface="Open Sans Extrabold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80" y="1844824"/>
            <a:ext cx="446372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CB9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F2AA59-7E5F-497E-8EE5-FE326A4FDDED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9081" y="2204865"/>
            <a:ext cx="8207375" cy="576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fld id="{01840F4C-D677-4BC8-BEB2-D6C76E7E0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537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0886" y="1"/>
            <a:ext cx="2803072" cy="6858000"/>
          </a:xfrm>
          <a:custGeom>
            <a:avLst/>
            <a:gdLst>
              <a:gd name="connsiteX0" fmla="*/ 0 w 3425371"/>
              <a:gd name="connsiteY0" fmla="*/ 0 h 6858000"/>
              <a:gd name="connsiteX1" fmla="*/ 3425371 w 3425371"/>
              <a:gd name="connsiteY1" fmla="*/ 0 h 6858000"/>
              <a:gd name="connsiteX2" fmla="*/ 3425371 w 3425371"/>
              <a:gd name="connsiteY2" fmla="*/ 6858000 h 6858000"/>
              <a:gd name="connsiteX3" fmla="*/ 0 w 34253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1" h="6858000">
                <a:moveTo>
                  <a:pt x="0" y="0"/>
                </a:moveTo>
                <a:lnTo>
                  <a:pt x="3425371" y="0"/>
                </a:lnTo>
                <a:lnTo>
                  <a:pt x="342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id-ID" sz="15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3800594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080" y="1268761"/>
            <a:ext cx="8207375" cy="5040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5CB9"/>
                </a:solidFill>
                <a:latin typeface="Open Sans Extrabold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80" y="1844824"/>
            <a:ext cx="446372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CB9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54EF27-3AFD-4DF8-9016-78490FA6DFA8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9081" y="2204865"/>
            <a:ext cx="8207375" cy="576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fld id="{01840F4C-D677-4BC8-BEB2-D6C76E7E0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563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4474"/>
            <a:ext cx="6912768" cy="628241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272C3F-E9FA-4195-8AF7-9E9EDD579F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>
          <a:xfrm>
            <a:off x="468313" y="1304925"/>
            <a:ext cx="8207376" cy="4572000"/>
          </a:xfrm>
          <a:prstGeom prst="rect">
            <a:avLst/>
          </a:prstGeom>
        </p:spPr>
        <p:txBody>
          <a:bodyPr/>
          <a:lstStyle>
            <a:lvl1pPr>
              <a:defRPr i="0">
                <a:solidFill>
                  <a:schemeClr val="tx2"/>
                </a:solidFill>
              </a:defRPr>
            </a:lvl1pPr>
            <a:lvl2pPr>
              <a:defRPr i="0">
                <a:solidFill>
                  <a:schemeClr val="tx2"/>
                </a:solidFill>
              </a:defRPr>
            </a:lvl2pPr>
            <a:lvl3pPr>
              <a:defRPr i="0">
                <a:solidFill>
                  <a:schemeClr val="tx2"/>
                </a:solidFill>
              </a:defRPr>
            </a:lvl3pPr>
            <a:lvl4pPr>
              <a:defRPr i="0">
                <a:solidFill>
                  <a:schemeClr val="tx2"/>
                </a:solidFill>
              </a:defRPr>
            </a:lvl4pPr>
            <a:lvl5pPr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91565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3BA3-30BA-4C29-8373-8EB1E87102EA}" type="datetime1">
              <a:rPr lang="ru-RU" smtClean="0"/>
              <a:pPr/>
              <a:t>05.07.2023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11450" y="1268700"/>
            <a:ext cx="5328740" cy="5040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aseline="0">
                <a:solidFill>
                  <a:srgbClr val="0092FF"/>
                </a:solidFill>
              </a:defRPr>
            </a:lvl1pPr>
          </a:lstStyle>
          <a:p>
            <a:r>
              <a:rPr lang="ru-RU" dirty="0" smtClean="0"/>
              <a:t>КОНСТРУКТИВНЫЙ ДИАЛОГ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11450" y="1844780"/>
            <a:ext cx="3312460" cy="360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 baseline="0">
                <a:solidFill>
                  <a:srgbClr val="0092FF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Социальное партнерство</a:t>
            </a:r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97810" y="2308120"/>
            <a:ext cx="5342380" cy="3785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 своим энергетическим свойствам 1 куб. м КПГ равен 1 литру бензина. Это значит, что газовый транспорт, не теряя в мощности, потребляет столько же топлива, сколько обычный. А за счет выгодной цены затраты на топливо сокращаются в 2-3 раза.</a:t>
            </a:r>
          </a:p>
        </p:txBody>
      </p:sp>
      <p:sp>
        <p:nvSpPr>
          <p:cNvPr id="16" name="Рисунок 2"/>
          <p:cNvSpPr>
            <a:spLocks noGrp="1"/>
          </p:cNvSpPr>
          <p:nvPr>
            <p:ph type="pic" idx="13"/>
          </p:nvPr>
        </p:nvSpPr>
        <p:spPr>
          <a:xfrm>
            <a:off x="6084210" y="1385888"/>
            <a:ext cx="2337478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87736" y="6356350"/>
            <a:ext cx="2133600" cy="365125"/>
          </a:xfrm>
        </p:spPr>
        <p:txBody>
          <a:bodyPr/>
          <a:lstStyle/>
          <a:p>
            <a:fld id="{D19E38F2-C3C2-4DE7-B2D4-EA4736E27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35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Рисунок 2"/>
          <p:cNvSpPr>
            <a:spLocks noGrp="1"/>
          </p:cNvSpPr>
          <p:nvPr>
            <p:ph type="pic" idx="16"/>
          </p:nvPr>
        </p:nvSpPr>
        <p:spPr>
          <a:xfrm>
            <a:off x="6921561" y="1983268"/>
            <a:ext cx="1489460" cy="149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6" name="Рисунок 2"/>
          <p:cNvSpPr>
            <a:spLocks noGrp="1"/>
          </p:cNvSpPr>
          <p:nvPr>
            <p:ph type="pic" idx="15"/>
          </p:nvPr>
        </p:nvSpPr>
        <p:spPr>
          <a:xfrm>
            <a:off x="4854373" y="1983268"/>
            <a:ext cx="1489460" cy="1445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7" name="Рисунок 2"/>
          <p:cNvSpPr>
            <a:spLocks noGrp="1"/>
          </p:cNvSpPr>
          <p:nvPr>
            <p:ph type="pic" idx="17"/>
          </p:nvPr>
        </p:nvSpPr>
        <p:spPr>
          <a:xfrm>
            <a:off x="2787186" y="1983268"/>
            <a:ext cx="1489460" cy="1445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8" name="Рисунок 2"/>
          <p:cNvSpPr>
            <a:spLocks noGrp="1"/>
          </p:cNvSpPr>
          <p:nvPr>
            <p:ph type="pic" idx="18"/>
          </p:nvPr>
        </p:nvSpPr>
        <p:spPr>
          <a:xfrm>
            <a:off x="719999" y="1983268"/>
            <a:ext cx="1489460" cy="1445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1D6D-7630-438B-8187-4DD999904264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11450" y="1268701"/>
            <a:ext cx="7777080" cy="5760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aseline="0">
                <a:solidFill>
                  <a:srgbClr val="0092FF"/>
                </a:solidFill>
              </a:defRPr>
            </a:lvl1pPr>
          </a:lstStyle>
          <a:p>
            <a:r>
              <a:rPr lang="ru-RU" dirty="0" smtClean="0"/>
              <a:t>ГАЗОЗАПРАВОЧНАЯ СЕТЬ «ГАЗПРОМ»</a:t>
            </a:r>
            <a:endParaRPr lang="ru-RU" dirty="0"/>
          </a:p>
        </p:txBody>
      </p:sp>
      <p:sp>
        <p:nvSpPr>
          <p:cNvPr id="80" name="Объект 2"/>
          <p:cNvSpPr>
            <a:spLocks noGrp="1"/>
          </p:cNvSpPr>
          <p:nvPr>
            <p:ph sz="half" idx="1"/>
          </p:nvPr>
        </p:nvSpPr>
        <p:spPr>
          <a:xfrm>
            <a:off x="641675" y="3784362"/>
            <a:ext cx="3804580" cy="380693"/>
          </a:xfrm>
          <a:prstGeom prst="rect">
            <a:avLst/>
          </a:prstGeom>
        </p:spPr>
        <p:txBody>
          <a:bodyPr/>
          <a:lstStyle>
            <a:lvl1pPr marL="285750" indent="-285750">
              <a:buSzPct val="200000"/>
              <a:buFontTx/>
              <a:buBlip>
                <a:blip r:embed="rId2"/>
              </a:buBlip>
              <a:defRPr sz="1500" baseline="0">
                <a:solidFill>
                  <a:srgbClr val="0092FF"/>
                </a:solidFill>
                <a:latin typeface="Open Sans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1" name="Объект 2"/>
          <p:cNvSpPr>
            <a:spLocks noGrp="1"/>
          </p:cNvSpPr>
          <p:nvPr>
            <p:ph sz="half" idx="19"/>
          </p:nvPr>
        </p:nvSpPr>
        <p:spPr>
          <a:xfrm>
            <a:off x="641675" y="4353815"/>
            <a:ext cx="3804580" cy="380693"/>
          </a:xfrm>
          <a:prstGeom prst="rect">
            <a:avLst/>
          </a:prstGeom>
        </p:spPr>
        <p:txBody>
          <a:bodyPr/>
          <a:lstStyle>
            <a:lvl1pPr marL="285750" indent="-285750">
              <a:buSzPct val="200000"/>
              <a:buFontTx/>
              <a:buBlip>
                <a:blip r:embed="rId2"/>
              </a:buBlip>
              <a:defRPr sz="1500" baseline="0">
                <a:solidFill>
                  <a:srgbClr val="0092FF"/>
                </a:solidFill>
                <a:latin typeface="Open Sans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2"/>
          <p:cNvSpPr>
            <a:spLocks noGrp="1"/>
          </p:cNvSpPr>
          <p:nvPr>
            <p:ph sz="half" idx="24"/>
          </p:nvPr>
        </p:nvSpPr>
        <p:spPr>
          <a:xfrm>
            <a:off x="4758511" y="3784362"/>
            <a:ext cx="3804580" cy="380693"/>
          </a:xfrm>
          <a:prstGeom prst="rect">
            <a:avLst/>
          </a:prstGeom>
        </p:spPr>
        <p:txBody>
          <a:bodyPr/>
          <a:lstStyle>
            <a:lvl1pPr marL="285750" indent="-285750">
              <a:buSzPct val="200000"/>
              <a:buFontTx/>
              <a:buBlip>
                <a:blip r:embed="rId2"/>
              </a:buBlip>
              <a:defRPr sz="1500" baseline="0">
                <a:solidFill>
                  <a:srgbClr val="0092FF"/>
                </a:solidFill>
                <a:latin typeface="Open Sans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Объект 2"/>
          <p:cNvSpPr>
            <a:spLocks noGrp="1"/>
          </p:cNvSpPr>
          <p:nvPr>
            <p:ph sz="half" idx="25"/>
          </p:nvPr>
        </p:nvSpPr>
        <p:spPr>
          <a:xfrm>
            <a:off x="4758511" y="4353815"/>
            <a:ext cx="3804580" cy="380693"/>
          </a:xfrm>
          <a:prstGeom prst="rect">
            <a:avLst/>
          </a:prstGeom>
        </p:spPr>
        <p:txBody>
          <a:bodyPr/>
          <a:lstStyle>
            <a:lvl1pPr marL="285750" indent="-285750">
              <a:buSzPct val="200000"/>
              <a:buFontTx/>
              <a:buBlip>
                <a:blip r:embed="rId2"/>
              </a:buBlip>
              <a:defRPr sz="1500" baseline="0">
                <a:solidFill>
                  <a:srgbClr val="0092FF"/>
                </a:solidFill>
                <a:latin typeface="Open Sans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2"/>
          <p:cNvSpPr>
            <a:spLocks noGrp="1"/>
          </p:cNvSpPr>
          <p:nvPr>
            <p:ph sz="half" idx="26"/>
          </p:nvPr>
        </p:nvSpPr>
        <p:spPr>
          <a:xfrm>
            <a:off x="641675" y="4923267"/>
            <a:ext cx="3804580" cy="380693"/>
          </a:xfrm>
          <a:prstGeom prst="rect">
            <a:avLst/>
          </a:prstGeom>
        </p:spPr>
        <p:txBody>
          <a:bodyPr/>
          <a:lstStyle>
            <a:lvl1pPr marL="285750" indent="-285750">
              <a:buSzPct val="200000"/>
              <a:buFontTx/>
              <a:buBlip>
                <a:blip r:embed="rId2"/>
              </a:buBlip>
              <a:defRPr sz="1500" baseline="0">
                <a:solidFill>
                  <a:srgbClr val="0092FF"/>
                </a:solidFill>
                <a:latin typeface="Open Sans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half" idx="27"/>
          </p:nvPr>
        </p:nvSpPr>
        <p:spPr>
          <a:xfrm>
            <a:off x="4758511" y="4923267"/>
            <a:ext cx="3804580" cy="380693"/>
          </a:xfrm>
          <a:prstGeom prst="rect">
            <a:avLst/>
          </a:prstGeom>
        </p:spPr>
        <p:txBody>
          <a:bodyPr/>
          <a:lstStyle>
            <a:lvl1pPr marL="285750" indent="-285750">
              <a:buSzPct val="200000"/>
              <a:buFontTx/>
              <a:buBlip>
                <a:blip r:embed="rId2"/>
              </a:buBlip>
              <a:defRPr sz="1500" baseline="0">
                <a:solidFill>
                  <a:srgbClr val="0092FF"/>
                </a:solidFill>
                <a:latin typeface="Open Sans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87736" y="6356350"/>
            <a:ext cx="2133600" cy="365125"/>
          </a:xfrm>
        </p:spPr>
        <p:txBody>
          <a:bodyPr/>
          <a:lstStyle/>
          <a:p>
            <a:fld id="{D19E38F2-C3C2-4DE7-B2D4-EA4736E27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6C9E-41A3-4A6E-A25C-D5B11A8D0DE8}" type="datetime1">
              <a:rPr lang="ru-RU" smtClean="0"/>
              <a:pPr/>
              <a:t>05.07.2023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3348" y="2337618"/>
            <a:ext cx="2556000" cy="3827762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33348" y="2492593"/>
            <a:ext cx="2526390" cy="3785250"/>
          </a:xfrm>
          <a:prstGeom prst="rect">
            <a:avLst/>
          </a:prstGeom>
        </p:spPr>
        <p:txBody>
          <a:bodyPr/>
          <a:lstStyle>
            <a:lvl1pPr marL="171450" indent="-171450">
              <a:spcAft>
                <a:spcPts val="1200"/>
              </a:spcAft>
              <a:buFont typeface="Wingdings" pitchFamily="2" charset="2"/>
              <a:buChar char="§"/>
              <a:defRPr sz="1200" baseline="0">
                <a:solidFill>
                  <a:schemeClr val="bg1"/>
                </a:solidFill>
                <a:latin typeface="Open San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Широкие функциональные возможности оборудования</a:t>
            </a:r>
          </a:p>
          <a:p>
            <a:pPr lvl="0"/>
            <a:r>
              <a:rPr lang="ru-RU" dirty="0" smtClean="0"/>
              <a:t>Оптимальная ценовая политика</a:t>
            </a:r>
          </a:p>
          <a:p>
            <a:pPr lvl="0"/>
            <a:r>
              <a:rPr lang="ru-RU" dirty="0" err="1" smtClean="0"/>
              <a:t>Кастомизация</a:t>
            </a:r>
            <a:r>
              <a:rPr lang="ru-RU" dirty="0" smtClean="0"/>
              <a:t> продуктов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по запросам клиентов</a:t>
            </a:r>
          </a:p>
          <a:p>
            <a:pPr lvl="0"/>
            <a:r>
              <a:rPr lang="ru-RU" dirty="0" smtClean="0"/>
              <a:t>Разработка решений для корпоративных сетей</a:t>
            </a:r>
          </a:p>
          <a:p>
            <a:pPr lvl="0"/>
            <a:r>
              <a:rPr lang="ru-RU" dirty="0" smtClean="0"/>
              <a:t>Предотвращение угроз в сфере информационной безопасности</a:t>
            </a:r>
          </a:p>
          <a:p>
            <a:pPr lvl="0"/>
            <a:r>
              <a:rPr lang="ru-RU" dirty="0" smtClean="0"/>
              <a:t>Возможности замены западных брендов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11450" y="1268701"/>
            <a:ext cx="7777080" cy="5760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aseline="0">
                <a:solidFill>
                  <a:srgbClr val="0092FF"/>
                </a:solidFill>
              </a:defRPr>
            </a:lvl1pPr>
          </a:lstStyle>
          <a:p>
            <a:r>
              <a:rPr lang="ru-RU" dirty="0" smtClean="0"/>
              <a:t>СОДЕЙСТВИЕ</a:t>
            </a:r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"/>
          </p:nvPr>
        </p:nvSpPr>
        <p:spPr>
          <a:xfrm>
            <a:off x="3716594" y="2337618"/>
            <a:ext cx="4705094" cy="3827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87736" y="6356350"/>
            <a:ext cx="2133600" cy="365125"/>
          </a:xfrm>
        </p:spPr>
        <p:txBody>
          <a:bodyPr/>
          <a:lstStyle/>
          <a:p>
            <a:fld id="{D19E38F2-C3C2-4DE7-B2D4-EA4736E27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47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5470" y="1340710"/>
            <a:ext cx="5976830" cy="10081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aseline="0"/>
            </a:lvl1pPr>
          </a:lstStyle>
          <a:p>
            <a:r>
              <a:rPr lang="ru-RU" dirty="0" smtClean="0"/>
              <a:t>КОНСТРУКТИВНЫЙ ДИАЛОГ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20" y="3717040"/>
            <a:ext cx="5832810" cy="4213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2D0B38-EBFD-4376-A349-2016514AF892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89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2423" y="2156619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EFCE-2454-4C10-BDA5-524BC45CBEE8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17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3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348" y="331101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A210-DC17-4C0C-AFE6-FF9F19D53180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0378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3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2BC3-4DB1-4930-8612-1B6AC42B24D5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625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3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5154-6EE9-422B-ABC1-2F52FBA6FEBC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8530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FFE4-B08A-4E76-9531-4337AE1A50B7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1683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F21-3A5C-49B0-862C-55964191C6DC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047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910-036E-485A-8549-52679810A71F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4001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3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8091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42FE-C145-44D0-A5BF-682CA19E90C7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8103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FAFC-4DCF-4CB9-AD3A-9ED55D5F258F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1719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080" y="1268761"/>
            <a:ext cx="8207375" cy="5040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5CB9"/>
                </a:solidFill>
                <a:latin typeface="Open Sans Extrabold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80" y="1844824"/>
            <a:ext cx="446372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CB9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AF24-ED86-41A3-A3C9-F4E2D4B11644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9081" y="2204865"/>
            <a:ext cx="8207375" cy="576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fld id="{01840F4C-D677-4BC8-BEB2-D6C76E7E0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467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B90334-0671-4C5A-930B-044FC5B238B4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504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080" y="1268761"/>
            <a:ext cx="8207375" cy="5040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5CB9"/>
                </a:solidFill>
                <a:latin typeface="Open Sans Extrabold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80" y="1844824"/>
            <a:ext cx="446372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CB9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9A0-1D10-4EE5-9E39-0D9E93FE2B38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9081" y="2204865"/>
            <a:ext cx="8207375" cy="576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fld id="{01840F4C-D677-4BC8-BEB2-D6C76E7E0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838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4474"/>
            <a:ext cx="6912768" cy="62824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272C3F-E9FA-4195-8AF7-9E9EDD579F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>
          <a:xfrm>
            <a:off x="468313" y="1304925"/>
            <a:ext cx="8207376" cy="4572000"/>
          </a:xfrm>
          <a:prstGeom prst="rect">
            <a:avLst/>
          </a:prstGeom>
        </p:spPr>
        <p:txBody>
          <a:bodyPr/>
          <a:lstStyle>
            <a:lvl1pPr>
              <a:defRPr i="0">
                <a:solidFill>
                  <a:schemeClr val="tx2"/>
                </a:solidFill>
              </a:defRPr>
            </a:lvl1pPr>
            <a:lvl2pPr>
              <a:defRPr i="0">
                <a:solidFill>
                  <a:schemeClr val="tx2"/>
                </a:solidFill>
              </a:defRPr>
            </a:lvl2pPr>
            <a:lvl3pPr>
              <a:defRPr i="0">
                <a:solidFill>
                  <a:schemeClr val="tx2"/>
                </a:solidFill>
              </a:defRPr>
            </a:lvl3pPr>
            <a:lvl4pPr>
              <a:defRPr i="0">
                <a:solidFill>
                  <a:schemeClr val="tx2"/>
                </a:solidFill>
              </a:defRPr>
            </a:lvl4pPr>
            <a:lvl5pPr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738556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080" y="1268761"/>
            <a:ext cx="8207375" cy="5040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5CB9"/>
                </a:solidFill>
                <a:latin typeface="Open Sans Extrabold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80" y="1844824"/>
            <a:ext cx="446372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CB9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EFD0-7379-4991-B0F3-29FE3561C7F8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9081" y="2204865"/>
            <a:ext cx="8207375" cy="576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fld id="{01840F4C-D677-4BC8-BEB2-D6C76E7E0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207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4474"/>
            <a:ext cx="6912768" cy="62824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272C3F-E9FA-4195-8AF7-9E9EDD579F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>
          <a:xfrm>
            <a:off x="468313" y="1304925"/>
            <a:ext cx="8207376" cy="4572000"/>
          </a:xfrm>
          <a:prstGeom prst="rect">
            <a:avLst/>
          </a:prstGeom>
        </p:spPr>
        <p:txBody>
          <a:bodyPr/>
          <a:lstStyle>
            <a:lvl1pPr>
              <a:defRPr i="0">
                <a:solidFill>
                  <a:schemeClr val="tx2"/>
                </a:solidFill>
              </a:defRPr>
            </a:lvl1pPr>
            <a:lvl2pPr>
              <a:defRPr i="0">
                <a:solidFill>
                  <a:schemeClr val="tx2"/>
                </a:solidFill>
              </a:defRPr>
            </a:lvl2pPr>
            <a:lvl3pPr>
              <a:defRPr i="0">
                <a:solidFill>
                  <a:schemeClr val="tx2"/>
                </a:solidFill>
              </a:defRPr>
            </a:lvl3pPr>
            <a:lvl4pPr>
              <a:defRPr i="0">
                <a:solidFill>
                  <a:schemeClr val="tx2"/>
                </a:solidFill>
              </a:defRPr>
            </a:lvl4pPr>
            <a:lvl5pPr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703511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291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>
              <a:defRPr/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650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080" y="1268761"/>
            <a:ext cx="8207375" cy="5040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5CB9"/>
                </a:solidFill>
                <a:latin typeface="Open Sans Extrabold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80" y="1844824"/>
            <a:ext cx="446372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CB9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3025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C069-C64C-40B2-81D9-9C3083D7087E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9081" y="2204865"/>
            <a:ext cx="8207375" cy="576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fld id="{01840F4C-D677-4BC8-BEB2-D6C76E7E0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3867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50" y="1168499"/>
            <a:ext cx="5544770" cy="86412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33C9BC-F29A-4976-AFB2-0EDCA84D51F8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48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50" y="1168499"/>
            <a:ext cx="5544770" cy="864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262783-3FB4-40AD-BC0B-6D31B82D3D73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175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50" y="1168499"/>
            <a:ext cx="5544770" cy="86412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4A22C-B028-4789-93F3-552BABCB5B62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644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526E-5AC7-49B7-8D0C-14DA23FCF725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32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4AA3B-EE21-41BB-9482-D750ECC5AD71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88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13ACD9-0136-45C3-AE86-14D334A90354}" type="datetime1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661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5674" y="3389390"/>
            <a:ext cx="2136026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5874" y="3389390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36474" y="1909579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96274" y="1909579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56074" y="3389390"/>
            <a:ext cx="5712252" cy="2871462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5674" y="429768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15874" y="429768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56074" y="429768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75674" y="1909579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15874" y="1909579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476674" y="1909579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75674" y="4869200"/>
            <a:ext cx="1992006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15874" y="4869200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373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7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02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ABC1F-A129-4036-ABC7-F11D9E57594A}" type="datetime1">
              <a:rPr lang="ru-RU" smtClean="0"/>
              <a:pPr/>
              <a:t>05.07.2023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2877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123952" cy="11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101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azprom-agnks.ru/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zprom-agnks.ru/retool-wher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646390" y="1521257"/>
            <a:ext cx="3736566" cy="3081969"/>
          </a:xfrm>
          <a:prstGeom prst="rect">
            <a:avLst/>
          </a:prstGeom>
          <a:solidFill>
            <a:srgbClr val="03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840F4C-D677-4BC8-BEB2-D6C76E7E046B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921548" y="2906109"/>
            <a:ext cx="394187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Обратиться в ГГМТ / ППТО на предмет возможности установки ГБО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Заключить договор  </a:t>
            </a:r>
            <a:r>
              <a:rPr lang="ru-RU" sz="1600" dirty="0">
                <a:latin typeface="Arial Narrow" panose="020B0606020202030204" pitchFamily="34" charset="0"/>
              </a:rPr>
              <a:t>поставки топлива 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с </a:t>
            </a:r>
            <a:r>
              <a:rPr lang="ru-RU" sz="1600" dirty="0">
                <a:latin typeface="Arial Narrow" panose="020B0606020202030204" pitchFamily="34" charset="0"/>
              </a:rPr>
              <a:t>арендой ГБО с условием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«</a:t>
            </a:r>
            <a:r>
              <a:rPr lang="ru-RU" sz="1600" dirty="0">
                <a:solidFill>
                  <a:srgbClr val="0C77C3"/>
                </a:solidFill>
                <a:latin typeface="Arial Narrow" panose="020B0606020202030204" pitchFamily="34" charset="0"/>
              </a:rPr>
              <a:t>Бери или плати аренду</a:t>
            </a:r>
            <a:r>
              <a:rPr lang="ru-RU" sz="1600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»</a:t>
            </a:r>
            <a:endParaRPr lang="ru-RU" sz="1600" dirty="0">
              <a:solidFill>
                <a:srgbClr val="0C77C3"/>
              </a:solidFill>
              <a:latin typeface="Arial Narrow" panose="020B060602020203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Заключить </a:t>
            </a:r>
            <a:r>
              <a:rPr lang="ru-RU" sz="1600" dirty="0">
                <a:latin typeface="Arial Narrow" panose="020B0606020202030204" pitchFamily="34" charset="0"/>
              </a:rPr>
              <a:t>трехсторонний договор на приобретение и монтаж ГБО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Установить ГБО </a:t>
            </a:r>
            <a:r>
              <a:rPr lang="ru-RU" sz="1600" dirty="0">
                <a:latin typeface="Arial Narrow" panose="020B0606020202030204" pitchFamily="34" charset="0"/>
              </a:rPr>
              <a:t>в </a:t>
            </a:r>
            <a:r>
              <a:rPr lang="ru-RU" sz="1600" dirty="0" smtClean="0">
                <a:latin typeface="Arial Narrow" panose="020B0606020202030204" pitchFamily="34" charset="0"/>
              </a:rPr>
              <a:t>ППТО, оплачивая 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только выполнение работ 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по переоборудованию ТС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863362" y="393679"/>
            <a:ext cx="7092788" cy="13973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005CB9"/>
                </a:solidFill>
                <a:latin typeface="Open Sans Extrabold" pitchFamily="34" charset="0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54416" y="253325"/>
            <a:ext cx="5824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МАРКЕТИНГОВАЯ ПРОГРАММА </a:t>
            </a:r>
            <a:b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</a:br>
            <a: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«ПЕРВЫЙ РАЗ – ПЕРВЫЙ ГАЗ»</a:t>
            </a:r>
            <a:endParaRPr lang="ru-RU" sz="2700" b="1" dirty="0">
              <a:solidFill>
                <a:srgbClr val="02A16F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9772" y="5983553"/>
            <a:ext cx="79998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* Перечень и местоположение АГНКС размещены на сайте (</a:t>
            </a:r>
            <a:r>
              <a:rPr lang="en-US" sz="1000" dirty="0" smtClean="0">
                <a:solidFill>
                  <a:srgbClr val="4F81BD"/>
                </a:solidFill>
                <a:latin typeface="Arial Narrow" panose="020B0606020202030204" pitchFamily="34" charset="0"/>
                <a:hlinkClick r:id="rId2"/>
              </a:rPr>
              <a:t>www.gazprom-agnks.ru</a:t>
            </a:r>
            <a:r>
              <a:rPr lang="ru-RU" sz="1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) </a:t>
            </a:r>
          </a:p>
          <a:p>
            <a:r>
              <a:rPr lang="ru-RU" sz="1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ООО «Газпром </a:t>
            </a:r>
            <a:r>
              <a:rPr lang="ru-RU" sz="1000" dirty="0">
                <a:solidFill>
                  <a:srgbClr val="00B050"/>
                </a:solidFill>
                <a:latin typeface="Arial Narrow" panose="020B0606020202030204" pitchFamily="34" charset="0"/>
              </a:rPr>
              <a:t>газомоторное </a:t>
            </a:r>
            <a:r>
              <a:rPr lang="ru-RU" sz="1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топливо» </a:t>
            </a:r>
            <a:r>
              <a:rPr lang="ru-RU" sz="1000" dirty="0">
                <a:solidFill>
                  <a:srgbClr val="00B050"/>
                </a:solidFill>
                <a:latin typeface="Arial Narrow" panose="020B0606020202030204" pitchFamily="34" charset="0"/>
              </a:rPr>
              <a:t>оставляет за собой право вносить изменения в сроки и условия проведения маркетинговой программы без дополнительного </a:t>
            </a:r>
            <a:r>
              <a:rPr lang="ru-RU" sz="1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уведомления. Программа </a:t>
            </a:r>
            <a:r>
              <a:rPr lang="ru-RU" sz="1000" dirty="0">
                <a:solidFill>
                  <a:srgbClr val="00B050"/>
                </a:solidFill>
                <a:latin typeface="Arial Narrow" panose="020B0606020202030204" pitchFamily="34" charset="0"/>
              </a:rPr>
              <a:t>не является публичной офертой.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1567" y="315053"/>
            <a:ext cx="1537688" cy="789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90" r="14752"/>
          <a:stretch/>
        </p:blipFill>
        <p:spPr>
          <a:xfrm>
            <a:off x="725557" y="380204"/>
            <a:ext cx="1493698" cy="6445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20761" y="1163124"/>
            <a:ext cx="1381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5</a:t>
            </a:r>
            <a:endParaRPr lang="ru-RU" sz="9600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6469" y="1403222"/>
            <a:ext cx="3296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лет – </a:t>
            </a:r>
          </a:p>
          <a:p>
            <a:r>
              <a:rPr lang="ru-RU" sz="2200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срок аренды</a:t>
            </a:r>
          </a:p>
          <a:p>
            <a:r>
              <a:rPr lang="ru-RU" sz="2200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ГБО по программе</a:t>
            </a:r>
            <a:endParaRPr lang="ru-RU" sz="2200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4521" y="2544422"/>
            <a:ext cx="52199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3AF81"/>
                </a:solidFill>
                <a:latin typeface="Arial Narrow" panose="020B0606020202030204" pitchFamily="34" charset="0"/>
              </a:rPr>
              <a:t>Как принять участие в программе?</a:t>
            </a:r>
            <a:endParaRPr lang="ru-RU" sz="2000" b="1" dirty="0">
              <a:solidFill>
                <a:srgbClr val="03AF8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503" y="1570822"/>
            <a:ext cx="3719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Стоимость аренды ГБО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включена в </a:t>
            </a:r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стоимость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природного газа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1566" y="3070967"/>
            <a:ext cx="3701389" cy="589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Составляется график обязательств по выборке КПГ за отчетный период (исходя из стоимости оборудования)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0614" y="2201746"/>
            <a:ext cx="33550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Транспорт должен заправляться на АГНКС сети «Газпром газомоторное топливо» </a:t>
            </a:r>
            <a:b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 соблюдением условий договора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8056" y="3933245"/>
            <a:ext cx="3701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По истечению срока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аренды </a:t>
            </a:r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Участник выкупает ГБО за 2% от его первоначальной стоимости</a:t>
            </a:r>
          </a:p>
        </p:txBody>
      </p:sp>
      <p:cxnSp>
        <p:nvCxnSpPr>
          <p:cNvPr id="9" name="Скругленная соединительная линия 8"/>
          <p:cNvCxnSpPr/>
          <p:nvPr/>
        </p:nvCxnSpPr>
        <p:spPr>
          <a:xfrm rot="10800000" flipV="1">
            <a:off x="4382956" y="4157136"/>
            <a:ext cx="723201" cy="599648"/>
          </a:xfrm>
          <a:prstGeom prst="curvedConnector3">
            <a:avLst>
              <a:gd name="adj1" fmla="val 50000"/>
            </a:avLst>
          </a:prstGeom>
          <a:ln w="28575">
            <a:solidFill>
              <a:srgbClr val="0C77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52324" y="4707470"/>
            <a:ext cx="3730631" cy="853181"/>
          </a:xfrm>
          <a:prstGeom prst="rect">
            <a:avLst/>
          </a:prstGeom>
          <a:solidFill>
            <a:srgbClr val="0C7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C77C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324" y="4756784"/>
            <a:ext cx="35806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При неисполнении обязательств по выборке КПГ выставляется аренда в размере 7 руб. без НДС </a:t>
            </a:r>
            <a:endParaRPr lang="ru-RU" sz="13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 </a:t>
            </a: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каждый невыбранный за отчетный период м3 КПГ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9120" y="2019935"/>
            <a:ext cx="13814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n>
                  <a:solidFill>
                    <a:schemeClr val="bg1"/>
                  </a:solidFill>
                </a:ln>
                <a:solidFill>
                  <a:srgbClr val="0C77C3"/>
                </a:solidFill>
                <a:latin typeface="Arial Narrow" panose="020B0606020202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41865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840F4C-D677-4BC8-BEB2-D6C76E7E046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693356" y="492448"/>
            <a:ext cx="7092788" cy="13973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005CB9"/>
                </a:solidFill>
                <a:latin typeface="Open Sans Extrabold" pitchFamily="34" charset="0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1815" y="6183909"/>
            <a:ext cx="8304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B050"/>
                </a:solidFill>
                <a:latin typeface="Arial Narrow" panose="020B0606020202030204" pitchFamily="34" charset="0"/>
              </a:rPr>
              <a:t>ООО «Газпром газомоторное топливо» оставляет за собой право вносить изменения в сроки и условия проведения маркетинговой программы </a:t>
            </a:r>
            <a:r>
              <a:rPr lang="ru-RU" sz="1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без дополнительного </a:t>
            </a:r>
            <a:r>
              <a:rPr lang="ru-RU" sz="1000" dirty="0">
                <a:solidFill>
                  <a:srgbClr val="00B050"/>
                </a:solidFill>
                <a:latin typeface="Arial Narrow" panose="020B0606020202030204" pitchFamily="34" charset="0"/>
              </a:rPr>
              <a:t>уведомления. Программа не является публичной офертой.  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4555023"/>
              </p:ext>
            </p:extLst>
          </p:nvPr>
        </p:nvGraphicFramePr>
        <p:xfrm>
          <a:off x="4517770" y="2693436"/>
          <a:ext cx="4221254" cy="3312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5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42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1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Тип транспортного средства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C77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Вид транспортного средства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C77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Лимит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КПГ на 1 ТС,</a:t>
                      </a:r>
                      <a:r>
                        <a:rPr lang="ru-RU" sz="105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на который предоставляется ежемесячная</a:t>
                      </a:r>
                      <a:r>
                        <a:rPr lang="ru-RU" sz="1050" baseline="0" dirty="0" smtClean="0">
                          <a:effectLst/>
                          <a:latin typeface="Arial Narrow" panose="020B0606020202030204" pitchFamily="34" charset="0"/>
                        </a:rPr>
                        <a:t> скидка (м3)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C7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Легковой автомобиль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Переоборудованные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  <a:endParaRPr lang="ru-RU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Легкий коммерческий транспорт 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Переоборудованные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</a:rPr>
                        <a:t>1000</a:t>
                      </a:r>
                      <a:endParaRPr lang="ru-RU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Автобус (категории М1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и </a:t>
                      </a: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М2)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Переоборудованные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</a:rPr>
                        <a:t>1000</a:t>
                      </a:r>
                      <a:endParaRPr lang="ru-RU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Автобус (категории М3) 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Переоборудованные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</a:rPr>
                        <a:t>1700</a:t>
                      </a:r>
                      <a:endParaRPr lang="ru-RU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1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Грузовой автомобиль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Дооборудованные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2500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Переоборудованные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3500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Рефрижератор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Переоборудованные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Прицеп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Дооборудованные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1500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1567" y="315053"/>
            <a:ext cx="1537688" cy="789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90" r="14752"/>
          <a:stretch/>
        </p:blipFill>
        <p:spPr>
          <a:xfrm>
            <a:off x="725557" y="380204"/>
            <a:ext cx="1493698" cy="6445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54416" y="253325"/>
            <a:ext cx="486079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МАРКЕТИНГОВАЯ ПРОГРАММА </a:t>
            </a:r>
            <a:b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rgbClr val="02A16F"/>
                </a:solidFill>
                <a:latin typeface="Neo Sans Cyr Medium" panose="020B0703000000000004" pitchFamily="34" charset="0"/>
              </a:rPr>
              <a:t>«Первый раз – Первый газ</a:t>
            </a:r>
            <a:r>
              <a:rPr lang="en-US" sz="2400" b="1" dirty="0">
                <a:solidFill>
                  <a:srgbClr val="02A16F"/>
                </a:solidFill>
                <a:latin typeface="Neo Sans Cyr Medium" panose="020B0703000000000004" pitchFamily="34" charset="0"/>
              </a:rPr>
              <a:t> NEW</a:t>
            </a:r>
            <a:r>
              <a:rPr lang="ru-RU" sz="2400" b="1" dirty="0">
                <a:solidFill>
                  <a:srgbClr val="02A16F"/>
                </a:solidFill>
                <a:latin typeface="Neo Sans Cyr Medium" panose="020B0703000000000004" pitchFamily="34" charset="0"/>
              </a:rPr>
              <a:t>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5901" y="1242318"/>
            <a:ext cx="2406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20%</a:t>
            </a:r>
            <a:endParaRPr lang="ru-RU" sz="8000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0444" y="1368478"/>
            <a:ext cx="3296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составляет </a:t>
            </a:r>
          </a:p>
          <a:p>
            <a:r>
              <a:rPr lang="ru-RU" sz="2000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скидка на КПГ</a:t>
            </a:r>
          </a:p>
          <a:p>
            <a:r>
              <a:rPr lang="ru-RU" sz="2000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по программе</a:t>
            </a:r>
            <a:endParaRPr lang="ru-RU" sz="2000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5891" y="4310140"/>
            <a:ext cx="394187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Самостоятельно приобрести и установить газобаллонное оборудование в </a:t>
            </a:r>
            <a:r>
              <a:rPr lang="ru-RU" sz="1600" dirty="0">
                <a:latin typeface="Arial Narrow" panose="020B0606020202030204" pitchFamily="34" charset="0"/>
              </a:rPr>
              <a:t>ППТО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Заключить </a:t>
            </a:r>
            <a:r>
              <a:rPr lang="ru-RU" sz="1600" dirty="0">
                <a:latin typeface="Arial Narrow" panose="020B0606020202030204" pitchFamily="34" charset="0"/>
              </a:rPr>
              <a:t>договор поставки топлива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с дополнительным соглашением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на </a:t>
            </a:r>
            <a:r>
              <a:rPr lang="ru-RU" sz="1600" dirty="0">
                <a:latin typeface="Arial Narrow" panose="020B0606020202030204" pitchFamily="34" charset="0"/>
              </a:rPr>
              <a:t>участие </a:t>
            </a:r>
            <a:r>
              <a:rPr lang="ru-RU" sz="1600" dirty="0" smtClean="0">
                <a:latin typeface="Arial Narrow" panose="020B0606020202030204" pitchFamily="34" charset="0"/>
              </a:rPr>
              <a:t>в маркетинговой программе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на </a:t>
            </a:r>
            <a:r>
              <a:rPr lang="ru-RU" sz="1600" dirty="0">
                <a:latin typeface="Arial Narrow" panose="020B0606020202030204" pitchFamily="34" charset="0"/>
              </a:rPr>
              <a:t>36 или 60 </a:t>
            </a:r>
            <a:r>
              <a:rPr lang="ru-RU" sz="1600" dirty="0" smtClean="0">
                <a:latin typeface="Arial Narrow" panose="020B0606020202030204" pitchFamily="34" charset="0"/>
              </a:rPr>
              <a:t>месяцев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7005" y="3864345"/>
            <a:ext cx="52199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Как принять участие в программе?</a:t>
            </a:r>
            <a:endParaRPr lang="ru-RU" sz="2000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39172" y="1340451"/>
            <a:ext cx="429701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Транспорт должен заправляться по </a:t>
            </a:r>
            <a:r>
              <a:rPr lang="ru-RU" sz="1400" dirty="0">
                <a:latin typeface="Arial Narrow" panose="020B0606020202030204" pitchFamily="34" charset="0"/>
              </a:rPr>
              <a:t>топливным картам на </a:t>
            </a:r>
            <a:r>
              <a:rPr lang="ru-RU" sz="1400" dirty="0" smtClean="0">
                <a:latin typeface="Arial Narrow" panose="020B0606020202030204" pitchFamily="34" charset="0"/>
              </a:rPr>
              <a:t>объектах «Газпром газомоторное топливо»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 Narrow" panose="020B0606020202030204" pitchFamily="34" charset="0"/>
              </a:rPr>
              <a:t>В зависимости от типа переоборудованного ТС клиент получает скидку на лимитированный объём КПГ, который обновляется </a:t>
            </a:r>
            <a:r>
              <a:rPr lang="ru-RU" sz="1400" dirty="0" smtClean="0">
                <a:latin typeface="Arial Narrow" panose="020B0606020202030204" pitchFamily="34" charset="0"/>
              </a:rPr>
              <a:t>ежемесячно: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5891" y="2698903"/>
            <a:ext cx="3728271" cy="995737"/>
          </a:xfrm>
          <a:prstGeom prst="rect">
            <a:avLst/>
          </a:prstGeom>
          <a:solidFill>
            <a:srgbClr val="03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25557" y="2700601"/>
            <a:ext cx="33550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Срок действия скидки:</a:t>
            </a:r>
          </a:p>
          <a:p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0 месяцев – для переоборудованных ТС;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36 месяцев – для дооборудованных ТС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23961" y="1219895"/>
            <a:ext cx="1519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0C77C3"/>
                </a:solidFill>
                <a:latin typeface="Arial Narrow" panose="020B0606020202030204" pitchFamily="34" charset="0"/>
              </a:rPr>
              <a:t>!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7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585723" y="2211078"/>
            <a:ext cx="4122275" cy="2216490"/>
          </a:xfrm>
          <a:prstGeom prst="rect">
            <a:avLst/>
          </a:prstGeom>
          <a:solidFill>
            <a:srgbClr val="DFF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C77C3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0074" y="2211077"/>
            <a:ext cx="3799438" cy="2216491"/>
          </a:xfrm>
          <a:prstGeom prst="rect">
            <a:avLst/>
          </a:prstGeom>
          <a:solidFill>
            <a:srgbClr val="D2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C77C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78067" y="1578716"/>
            <a:ext cx="4122275" cy="553308"/>
          </a:xfrm>
          <a:prstGeom prst="rect">
            <a:avLst/>
          </a:prstGeom>
          <a:solidFill>
            <a:srgbClr val="0C7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C77C3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5121" y="1581359"/>
            <a:ext cx="3799438" cy="553308"/>
          </a:xfrm>
          <a:prstGeom prst="rect">
            <a:avLst/>
          </a:prstGeom>
          <a:solidFill>
            <a:srgbClr val="03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C77C3"/>
              </a:solidFill>
            </a:endParaRPr>
          </a:p>
        </p:txBody>
      </p:sp>
      <p:sp>
        <p:nvSpPr>
          <p:cNvPr id="32" name="Подзаголовок 17"/>
          <p:cNvSpPr>
            <a:spLocks noGrp="1"/>
          </p:cNvSpPr>
          <p:nvPr/>
        </p:nvSpPr>
        <p:spPr>
          <a:xfrm>
            <a:off x="462954" y="3577491"/>
            <a:ext cx="3936563" cy="1063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baseline="0">
                <a:solidFill>
                  <a:srgbClr val="005CB9"/>
                </a:solidFill>
                <a:latin typeface="Open San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121" y="1657769"/>
            <a:ext cx="379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В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регионах с наличием гос. субсидии: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7270" y="1666524"/>
            <a:ext cx="4060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регионах с отсутствием гос. субсидии: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2673" y="6183909"/>
            <a:ext cx="7966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B050"/>
                </a:solidFill>
                <a:latin typeface="Arial Narrow" panose="020B0606020202030204" pitchFamily="34" charset="0"/>
              </a:rPr>
              <a:t>ООО «Газпром газомоторное топливо» оставляет за собой право вносить изменения в сроки и условия проведения маркетинговой программы без дополнительного уведомления. Программа не является публичной офертой.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6299963"/>
              </p:ext>
            </p:extLst>
          </p:nvPr>
        </p:nvGraphicFramePr>
        <p:xfrm>
          <a:off x="542673" y="4610830"/>
          <a:ext cx="3761886" cy="1436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8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1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8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Класс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Тип ТС</a:t>
                      </a:r>
                      <a:b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 (масса в снаряжённом состоянии/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масса без нагрузки, кг)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Стоимость аренды поверхности 1 ТС,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руб. без НДС*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Легковой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marL="48895" indent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 Narrow" panose="020B0606020202030204" pitchFamily="34" charset="0"/>
                        </a:rPr>
                        <a:t>массой до 1800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 Narrow" panose="020B0606020202030204" pitchFamily="34" charset="0"/>
                        </a:rPr>
                        <a:t>24 300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Легковой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marL="48895" indent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 Narrow" panose="020B0606020202030204" pitchFamily="34" charset="0"/>
                        </a:rPr>
                        <a:t>массой от 1801 до 2499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 Narrow" panose="020B0606020202030204" pitchFamily="34" charset="0"/>
                        </a:rPr>
                        <a:t>30 600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0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Легковой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marL="48895" indent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массой от 2500 до 3499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 Narrow" panose="020B0606020202030204" pitchFamily="34" charset="0"/>
                        </a:rPr>
                        <a:t>37 800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ЛК, Автобусы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marL="48895" indent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легкий коммерческий транспорт / пассажирский транспорт категории М1 и М2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43 200  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4070052"/>
              </p:ext>
            </p:extLst>
          </p:nvPr>
        </p:nvGraphicFramePr>
        <p:xfrm>
          <a:off x="4578067" y="4610829"/>
          <a:ext cx="4129931" cy="1427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33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47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1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 Класс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DIN Pro Cond Bold" panose="020B0806020101010102" pitchFamily="34" charset="-52"/>
                      </a:endParaRPr>
                    </a:p>
                  </a:txBody>
                  <a:tcPr marL="0" marR="0" marT="0" marB="0" anchor="ctr">
                    <a:solidFill>
                      <a:srgbClr val="0C77C3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Тип ТС</a:t>
                      </a:r>
                      <a:b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</a:b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 (масса в снаряжённом состоянии/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cs typeface="DIN Pro Cond Bold" panose="020B0806020101010102" pitchFamily="34" charset="-52"/>
                      </a:endParaRPr>
                    </a:p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масса без нагрузки, кг)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DIN Pro Cond Bold" panose="020B0806020101010102" pitchFamily="34" charset="-52"/>
                      </a:endParaRPr>
                    </a:p>
                  </a:txBody>
                  <a:tcPr marL="0" marR="0" marT="0" marB="0" anchor="ctr">
                    <a:solidFill>
                      <a:srgbClr val="0C77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Стоимость аренды поверхности </a:t>
                      </a:r>
                      <a:endParaRPr lang="ru-RU" sz="900" dirty="0" smtClean="0">
                        <a:effectLst/>
                        <a:latin typeface="Arial Narrow" panose="020B0606020202030204" pitchFamily="34" charset="0"/>
                        <a:cs typeface="DIN Pro Cond Bold" panose="020B0806020101010102" pitchFamily="34" charset="-52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1 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ТС, </a:t>
                      </a: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руб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. без НДС*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DIN Pro Cond Bold" panose="020B0806020101010102" pitchFamily="34" charset="-52"/>
                      </a:endParaRPr>
                    </a:p>
                  </a:txBody>
                  <a:tcPr marL="0" marR="0" marT="0" marB="0" anchor="ctr">
                    <a:solidFill>
                      <a:srgbClr val="0C7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Легковой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массой до 1800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34 300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Легковой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массой от 1801 до 2499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40 600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81567" y="315053"/>
            <a:ext cx="1537688" cy="789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90" r="14752"/>
          <a:stretch/>
        </p:blipFill>
        <p:spPr>
          <a:xfrm>
            <a:off x="725557" y="380204"/>
            <a:ext cx="1493698" cy="6445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929452" y="232899"/>
            <a:ext cx="5824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МАРКЕТИНГОВАЯ ПРОГРАММА </a:t>
            </a:r>
            <a:b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</a:br>
            <a: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«ДОПОЛНИТЕЛЬНАЯ ВЫГОДА»</a:t>
            </a:r>
            <a:endParaRPr lang="ru-RU" sz="2700" b="1" dirty="0">
              <a:solidFill>
                <a:srgbClr val="02A16F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287" y="1153052"/>
            <a:ext cx="52199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Как принять участие в программе?</a:t>
            </a:r>
            <a:endParaRPr lang="ru-RU" sz="2000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5121" y="2253315"/>
            <a:ext cx="376323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Установить ГБО в </a:t>
            </a:r>
            <a:r>
              <a:rPr lang="ru-RU" sz="1400" dirty="0">
                <a:latin typeface="Arial Narrow" panose="020B0606020202030204" pitchFamily="34" charset="0"/>
              </a:rPr>
              <a:t>ППТО </a:t>
            </a:r>
            <a:r>
              <a:rPr lang="ru-RU" sz="1400" dirty="0" smtClean="0">
                <a:latin typeface="Arial Narrow" panose="020B0606020202030204" pitchFamily="34" charset="0"/>
              </a:rPr>
              <a:t>в  </a:t>
            </a:r>
            <a:r>
              <a:rPr lang="ru-RU" sz="1400" dirty="0">
                <a:latin typeface="Arial Narrow" panose="020B0606020202030204" pitchFamily="34" charset="0"/>
              </a:rPr>
              <a:t>рамках программы государственного </a:t>
            </a:r>
            <a:r>
              <a:rPr lang="ru-RU" sz="1400" dirty="0" smtClean="0">
                <a:latin typeface="Arial Narrow" panose="020B0606020202030204" pitchFamily="34" charset="0"/>
              </a:rPr>
              <a:t>    субсидирования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Разместить рекламные материалы на авто по макетам от «Газпром газомоторное топливо»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Заключить договор аренды поверхности ТС с «Газпром газомоторное топливо»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63398" y="3744416"/>
            <a:ext cx="37632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i="1" dirty="0" smtClean="0">
                <a:solidFill>
                  <a:srgbClr val="03AF81"/>
                </a:solidFill>
                <a:latin typeface="Arial Narrow" panose="020B0606020202030204" pitchFamily="34" charset="0"/>
              </a:rPr>
              <a:t>Компания выплатит участнику </a:t>
            </a:r>
            <a:r>
              <a:rPr lang="ru-RU" altLang="ru-RU" sz="1600" i="1" dirty="0">
                <a:solidFill>
                  <a:srgbClr val="03AF81"/>
                </a:solidFill>
                <a:latin typeface="Arial Narrow" panose="020B0606020202030204" pitchFamily="34" charset="0"/>
              </a:rPr>
              <a:t>вознаграждение в </a:t>
            </a:r>
            <a:r>
              <a:rPr lang="ru-RU" altLang="ru-RU" sz="1600" i="1" dirty="0" smtClean="0">
                <a:solidFill>
                  <a:srgbClr val="03AF81"/>
                </a:solidFill>
                <a:latin typeface="Arial Narrow" panose="020B0606020202030204" pitchFamily="34" charset="0"/>
              </a:rPr>
              <a:t>течение 60 </a:t>
            </a:r>
            <a:r>
              <a:rPr lang="ru-RU" altLang="ru-RU" sz="1600" i="1" dirty="0">
                <a:solidFill>
                  <a:srgbClr val="03AF81"/>
                </a:solidFill>
                <a:latin typeface="Arial Narrow" panose="020B0606020202030204" pitchFamily="34" charset="0"/>
              </a:rPr>
              <a:t>дней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47270" y="2253314"/>
            <a:ext cx="376323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Установить комплект </a:t>
            </a:r>
            <a:r>
              <a:rPr lang="ru-RU" sz="1400" dirty="0">
                <a:latin typeface="Arial Narrow" panose="020B0606020202030204" pitchFamily="34" charset="0"/>
              </a:rPr>
              <a:t>ГБО </a:t>
            </a:r>
            <a:r>
              <a:rPr lang="ru-RU" sz="1400" dirty="0" err="1">
                <a:latin typeface="Arial Narrow" panose="020B0606020202030204" pitchFamily="34" charset="0"/>
              </a:rPr>
              <a:t>Bigas</a:t>
            </a:r>
            <a:r>
              <a:rPr lang="ru-RU" sz="1400" dirty="0">
                <a:latin typeface="Arial Narrow" panose="020B0606020202030204" pitchFamily="34" charset="0"/>
              </a:rPr>
              <a:t> в </a:t>
            </a:r>
            <a:r>
              <a:rPr lang="ru-RU" sz="1400" dirty="0" smtClean="0">
                <a:latin typeface="Arial Narrow" panose="020B0606020202030204" pitchFamily="34" charset="0"/>
              </a:rPr>
              <a:t>партнерских ППТО (</a:t>
            </a:r>
            <a:r>
              <a:rPr lang="en-US" sz="1400" dirty="0">
                <a:latin typeface="Arial Narrow" panose="020B0606020202030204" pitchFamily="34" charset="0"/>
                <a:hlinkClick r:id="rId3"/>
              </a:rPr>
              <a:t>https://</a:t>
            </a:r>
            <a:r>
              <a:rPr lang="en-US" sz="1400" dirty="0" smtClean="0">
                <a:latin typeface="Arial Narrow" panose="020B0606020202030204" pitchFamily="34" charset="0"/>
                <a:hlinkClick r:id="rId3"/>
              </a:rPr>
              <a:t>gazprom-agnks.ru/retool-where</a:t>
            </a:r>
            <a:r>
              <a:rPr lang="ru-RU" sz="1400" dirty="0" smtClean="0">
                <a:latin typeface="Arial Narrow" panose="020B0606020202030204" pitchFamily="34" charset="0"/>
              </a:rPr>
              <a:t>) </a:t>
            </a:r>
            <a:r>
              <a:rPr lang="en-US" sz="1400" dirty="0" smtClean="0">
                <a:latin typeface="Arial Narrow" panose="020B0606020202030204" pitchFamily="34" charset="0"/>
              </a:rPr>
              <a:t>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Разместить рекламные материалы на авто по макетам от «Газпром газомоторное топливо»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Заключить договор аренды поверхности ТС с «Газпром газомоторное топливо»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96014" y="3744011"/>
            <a:ext cx="37632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i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Компания выплатит участнику </a:t>
            </a:r>
            <a:r>
              <a:rPr lang="ru-RU" altLang="ru-RU" sz="1600" i="1" dirty="0">
                <a:solidFill>
                  <a:srgbClr val="0C77C3"/>
                </a:solidFill>
                <a:latin typeface="Arial Narrow" panose="020B0606020202030204" pitchFamily="34" charset="0"/>
              </a:rPr>
              <a:t>вознаграждение в </a:t>
            </a:r>
            <a:r>
              <a:rPr lang="ru-RU" altLang="ru-RU" sz="1600" i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течение 60 </a:t>
            </a:r>
            <a:r>
              <a:rPr lang="ru-RU" altLang="ru-RU" sz="1600" i="1" dirty="0">
                <a:solidFill>
                  <a:srgbClr val="0C77C3"/>
                </a:solidFill>
                <a:latin typeface="Arial Narrow" panose="020B0606020202030204" pitchFamily="34" charset="0"/>
              </a:rPr>
              <a:t>дней</a:t>
            </a:r>
          </a:p>
        </p:txBody>
      </p:sp>
    </p:spTree>
    <p:extLst>
      <p:ext uri="{BB962C8B-B14F-4D97-AF65-F5344CB8AC3E}">
        <p14:creationId xmlns:p14="http://schemas.microsoft.com/office/powerpoint/2010/main" xmlns="" val="22759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582819" y="2568807"/>
            <a:ext cx="3816698" cy="418281"/>
          </a:xfrm>
          <a:prstGeom prst="rect">
            <a:avLst/>
          </a:prstGeom>
          <a:solidFill>
            <a:srgbClr val="03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дзаголовок 17"/>
          <p:cNvSpPr>
            <a:spLocks noGrp="1"/>
          </p:cNvSpPr>
          <p:nvPr/>
        </p:nvSpPr>
        <p:spPr>
          <a:xfrm>
            <a:off x="462954" y="3577491"/>
            <a:ext cx="3936563" cy="1063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baseline="0">
                <a:solidFill>
                  <a:srgbClr val="005CB9"/>
                </a:solidFill>
                <a:latin typeface="Open San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2673" y="6183909"/>
            <a:ext cx="7966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B050"/>
                </a:solidFill>
                <a:latin typeface="Arial Narrow" panose="020B0606020202030204" pitchFamily="34" charset="0"/>
              </a:rPr>
              <a:t>ООО «Газпром газомоторное топливо» оставляет за собой право вносить изменения в сроки и условия проведения маркетинговой программы без дополнительного уведомления. Программа не является публичной офертой. 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1567" y="315053"/>
            <a:ext cx="1537688" cy="789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90" r="14752"/>
          <a:stretch/>
        </p:blipFill>
        <p:spPr>
          <a:xfrm>
            <a:off x="725557" y="380204"/>
            <a:ext cx="1493698" cy="6445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18704" y="251821"/>
            <a:ext cx="572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МАРКЕТИНГОВАЯ ПРОГРАММА для </a:t>
            </a:r>
            <a:r>
              <a:rPr lang="ru-RU" sz="2000" b="1" dirty="0">
                <a:solidFill>
                  <a:srgbClr val="02A16F"/>
                </a:solidFill>
                <a:latin typeface="Arial Narrow" panose="020B0606020202030204" pitchFamily="34" charset="0"/>
              </a:rPr>
              <a:t>физических лиц</a:t>
            </a:r>
            <a: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/>
            </a:r>
            <a:b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02A16F"/>
                </a:solidFill>
                <a:latin typeface="Arial Narrow" panose="020B0606020202030204" pitchFamily="34" charset="0"/>
              </a:rPr>
              <a:t>««</a:t>
            </a:r>
            <a:r>
              <a:rPr lang="ru-RU" sz="2000" b="1" dirty="0" err="1">
                <a:solidFill>
                  <a:srgbClr val="02A16F"/>
                </a:solidFill>
                <a:latin typeface="Arial Narrow" panose="020B0606020202030204" pitchFamily="34" charset="0"/>
              </a:rPr>
              <a:t>EcoGas</a:t>
            </a:r>
            <a:r>
              <a:rPr lang="ru-RU" sz="2000" b="1" dirty="0">
                <a:solidFill>
                  <a:srgbClr val="02A16F"/>
                </a:solidFill>
                <a:latin typeface="Arial Narrow" panose="020B0606020202030204" pitchFamily="34" charset="0"/>
              </a:rPr>
              <a:t> – экономия для Вас</a:t>
            </a:r>
            <a: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!+»</a:t>
            </a:r>
            <a:endParaRPr lang="ru-RU" sz="2000" b="1" dirty="0">
              <a:solidFill>
                <a:srgbClr val="02A16F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8960" y="1072664"/>
            <a:ext cx="2406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0C77C3"/>
                </a:solidFill>
                <a:latin typeface="Arial Narrow" panose="020B0606020202030204" pitchFamily="34" charset="0"/>
              </a:rPr>
              <a:t>3</a:t>
            </a:r>
            <a:r>
              <a:rPr lang="ru-RU" sz="72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0%</a:t>
            </a:r>
            <a:endParaRPr lang="ru-RU" sz="7200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40444" y="1368478"/>
            <a:ext cx="2832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составляет скидка на КПГ по программе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2673" y="2571590"/>
            <a:ext cx="52199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принять участие в программе?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2673" y="3084670"/>
            <a:ext cx="394187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Самостоятельно приобрести и установить газобаллонное оборудование в ППТО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Узаконить установленное ГБО в ГИБДД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Заполнить заявление на участие в МП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Получить бонусную карту в ППТО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92631" y="2258371"/>
            <a:ext cx="4251369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Скидка применяется только на собственных </a:t>
            </a:r>
            <a:r>
              <a:rPr lang="ru-RU" sz="1400" dirty="0" err="1" smtClean="0">
                <a:latin typeface="Arial Narrow" panose="020B0606020202030204" pitchFamily="34" charset="0"/>
              </a:rPr>
              <a:t>обьектах</a:t>
            </a:r>
            <a:r>
              <a:rPr lang="ru-RU" sz="1400" dirty="0" smtClean="0">
                <a:latin typeface="Arial Narrow" panose="020B0606020202030204" pitchFamily="34" charset="0"/>
              </a:rPr>
              <a:t> ГГМТ (Стационарных)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Количество </a:t>
            </a:r>
            <a:r>
              <a:rPr lang="ru-RU" sz="1400" dirty="0" err="1" smtClean="0">
                <a:latin typeface="Arial Narrow" panose="020B0606020202030204" pitchFamily="34" charset="0"/>
              </a:rPr>
              <a:t>экобонусов</a:t>
            </a:r>
            <a:r>
              <a:rPr lang="ru-RU" sz="1400" dirty="0" smtClean="0">
                <a:latin typeface="Arial Narrow" panose="020B0606020202030204" pitchFamily="34" charset="0"/>
              </a:rPr>
              <a:t> начисляется в </a:t>
            </a:r>
            <a:r>
              <a:rPr lang="ru-RU" sz="1400" dirty="0">
                <a:latin typeface="Arial Narrow" panose="020B0606020202030204" pitchFamily="34" charset="0"/>
              </a:rPr>
              <a:t>зависимости от типа переоборудованного </a:t>
            </a:r>
            <a:r>
              <a:rPr lang="ru-RU" sz="1400" dirty="0" smtClean="0">
                <a:latin typeface="Arial Narrow" panose="020B0606020202030204" pitchFamily="34" charset="0"/>
              </a:rPr>
              <a:t>ТС и не обновляется: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92631" y="1823921"/>
            <a:ext cx="268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>
                  <a:solidFill>
                    <a:schemeClr val="bg1"/>
                  </a:solidFill>
                </a:ln>
                <a:solidFill>
                  <a:srgbClr val="0C77C3"/>
                </a:solidFill>
                <a:latin typeface="Arial Narrow" panose="020B0606020202030204" pitchFamily="34" charset="0"/>
              </a:rPr>
              <a:t>!</a:t>
            </a: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929196"/>
              </p:ext>
            </p:extLst>
          </p:nvPr>
        </p:nvGraphicFramePr>
        <p:xfrm>
          <a:off x="5026997" y="3388245"/>
          <a:ext cx="3239641" cy="1427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5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42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1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Тип</a:t>
                      </a:r>
                      <a:r>
                        <a:rPr lang="ru-RU" sz="900" baseline="0" dirty="0" smtClean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 ТС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DIN Pro Cond Bold" panose="020B0806020101010102" pitchFamily="34" charset="-52"/>
                      </a:endParaRPr>
                    </a:p>
                  </a:txBody>
                  <a:tcPr marL="0" marR="0" marT="0" marB="0" anchor="ctr">
                    <a:solidFill>
                      <a:srgbClr val="0C77C3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Лимит </a:t>
                      </a:r>
                      <a:r>
                        <a:rPr lang="ru-RU" sz="900" dirty="0" err="1" smtClean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экобонусов</a:t>
                      </a:r>
                      <a:endParaRPr lang="ru-RU" sz="900" dirty="0" smtClean="0">
                        <a:effectLst/>
                        <a:latin typeface="Arial Narrow" panose="020B0606020202030204" pitchFamily="34" charset="0"/>
                        <a:cs typeface="DIN Pro Cond Bold" panose="020B0806020101010102" pitchFamily="34" charset="-52"/>
                      </a:endParaRPr>
                    </a:p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на 1 транспортное средство, ед.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0" marR="0" marT="0" marB="0" anchor="ctr">
                    <a:solidFill>
                      <a:srgbClr val="0C7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Легковой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50 000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Прочие*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70 000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542673" y="5882237"/>
            <a:ext cx="79669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* Легко коммерческий транспорт (Максимальной массой до 3.5 тонн)</a:t>
            </a:r>
            <a:endParaRPr lang="ru-RU" sz="11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7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503" y="288324"/>
            <a:ext cx="1540475" cy="84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90" r="14752"/>
          <a:stretch/>
        </p:blipFill>
        <p:spPr>
          <a:xfrm>
            <a:off x="725557" y="380204"/>
            <a:ext cx="1493698" cy="644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8704" y="251821"/>
            <a:ext cx="572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МАРКЕТИНГОВАЯ ПРОГРАММА для </a:t>
            </a:r>
            <a:r>
              <a:rPr lang="ru-RU" sz="2000" b="1" dirty="0">
                <a:solidFill>
                  <a:srgbClr val="02A16F"/>
                </a:solidFill>
                <a:latin typeface="Arial Narrow" panose="020B0606020202030204" pitchFamily="34" charset="0"/>
              </a:rPr>
              <a:t>физических лиц</a:t>
            </a:r>
            <a: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/>
            </a:r>
            <a:b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«Премиальная выгода 1.0»</a:t>
            </a:r>
            <a:endParaRPr lang="ru-RU" sz="2000" b="1" dirty="0">
              <a:solidFill>
                <a:srgbClr val="02A16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2636" y="1249065"/>
            <a:ext cx="74799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Экономия до </a:t>
            </a:r>
            <a:r>
              <a:rPr lang="ru-RU" sz="44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100% </a:t>
            </a:r>
          </a:p>
          <a:p>
            <a:r>
              <a:rPr lang="ru-RU" sz="24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на переоборудование и комплект ГБО</a:t>
            </a:r>
            <a:endParaRPr lang="ru-RU" sz="2400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815" y="2891197"/>
            <a:ext cx="7995601" cy="3170099"/>
          </a:xfrm>
          <a:prstGeom prst="rect">
            <a:avLst/>
          </a:prstGeom>
          <a:solidFill>
            <a:srgbClr val="03AF8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принять участие                                                    Условия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Обратиться в ППТО и узнать                              </a:t>
            </a:r>
          </a:p>
          <a:p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техническую возможность переоборудования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Установить газобаллонное оборудование </a:t>
            </a:r>
          </a:p>
          <a:p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на ТС </a:t>
            </a:r>
          </a:p>
          <a:p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Заключить соглашение о рассрочке с </a:t>
            </a:r>
          </a:p>
          <a:p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«Газпром Газомоторное топливо» сроком на</a:t>
            </a:r>
          </a:p>
          <a:p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5 лет</a:t>
            </a:r>
            <a:endParaRPr lang="ru-RU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44842" y="3277114"/>
            <a:ext cx="8435546" cy="2741"/>
          </a:xfrm>
          <a:prstGeom prst="line">
            <a:avLst/>
          </a:prstGeom>
          <a:ln w="25400" cap="rnd">
            <a:solidFill>
              <a:schemeClr val="accent3">
                <a:lumMod val="60000"/>
                <a:lumOff val="40000"/>
                <a:alpha val="93000"/>
              </a:schemeClr>
            </a:solidFill>
            <a:headEnd type="none"/>
            <a:tailEnd type="none"/>
          </a:ln>
          <a:effectLst>
            <a:outerShdw blurRad="3302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528692" y="2776009"/>
            <a:ext cx="6235" cy="3400474"/>
          </a:xfrm>
          <a:prstGeom prst="line">
            <a:avLst/>
          </a:prstGeom>
          <a:ln w="25400" cap="rnd">
            <a:solidFill>
              <a:schemeClr val="accent3">
                <a:lumMod val="60000"/>
                <a:lumOff val="40000"/>
                <a:alpha val="93000"/>
              </a:schemeClr>
            </a:solidFill>
            <a:bevel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85133" y="3279855"/>
            <a:ext cx="3657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Заправляться </a:t>
            </a: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на АГНКС </a:t>
            </a: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Газпрома</a:t>
            </a:r>
          </a:p>
          <a:p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С каждой заправки 30% </a:t>
            </a: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от суммы </a:t>
            </a: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идет в счет погашения </a:t>
            </a: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рассрочки</a:t>
            </a:r>
          </a:p>
          <a:p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После погашения рассрочки оборудование переходит в собственность клиента </a:t>
            </a:r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Стоимость КПГ соответствует цене на стеле</a:t>
            </a:r>
          </a:p>
          <a:p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163457" y="1104424"/>
            <a:ext cx="2354465" cy="1319821"/>
            <a:chOff x="8838" y="3632958"/>
            <a:chExt cx="3753340" cy="2591996"/>
          </a:xfrm>
        </p:grpSpPr>
        <p:pic>
          <p:nvPicPr>
            <p:cNvPr id="27" name="Рисунок 26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20"/>
            <a:stretch/>
          </p:blipFill>
          <p:spPr bwMode="auto">
            <a:xfrm>
              <a:off x="8838" y="3984842"/>
              <a:ext cx="3753340" cy="2240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Рисунок 27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8805" b="81108"/>
            <a:stretch/>
          </p:blipFill>
          <p:spPr bwMode="auto">
            <a:xfrm>
              <a:off x="2319516" y="3632958"/>
              <a:ext cx="1442662" cy="540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Рисунок 28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6312" t="325" b="83805"/>
            <a:stretch/>
          </p:blipFill>
          <p:spPr bwMode="auto">
            <a:xfrm>
              <a:off x="2530535" y="4081007"/>
              <a:ext cx="1095495" cy="407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TextBox 32"/>
          <p:cNvSpPr txBox="1"/>
          <p:nvPr/>
        </p:nvSpPr>
        <p:spPr>
          <a:xfrm>
            <a:off x="551933" y="6061296"/>
            <a:ext cx="796598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 smtClean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r>
              <a:rPr lang="ru-RU" sz="11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ООО </a:t>
            </a:r>
            <a:r>
              <a:rPr lang="ru-RU" sz="1100" dirty="0">
                <a:solidFill>
                  <a:srgbClr val="00B050"/>
                </a:solidFill>
                <a:latin typeface="Arial Narrow" panose="020B0606020202030204" pitchFamily="34" charset="0"/>
              </a:rPr>
              <a:t>«Газпром газомоторное топливо» оставляет за собой право вносить изменения в сроки и условия проведения маркетинговой программы без дополнительного уведомления. Программа не является публичной офертой.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30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64862" y="2457266"/>
            <a:ext cx="2701830" cy="3785250"/>
          </a:xfrm>
        </p:spPr>
        <p:txBody>
          <a:bodyPr/>
          <a:lstStyle/>
          <a:p>
            <a:r>
              <a:rPr lang="ru-RU" sz="1300" dirty="0" smtClean="0"/>
              <a:t>В ППТО узнать техническую возможность установки газобаллонного оборудования</a:t>
            </a:r>
          </a:p>
          <a:p>
            <a:r>
              <a:rPr lang="ru-RU" sz="1300" dirty="0" smtClean="0"/>
              <a:t>Заключить договор с «Газпром газомоторное топливо» на размещение рекламы</a:t>
            </a:r>
          </a:p>
          <a:p>
            <a:r>
              <a:rPr lang="ru-RU" sz="1300" dirty="0" smtClean="0"/>
              <a:t>Установить газобаллонное  оборудование на ТС</a:t>
            </a:r>
          </a:p>
          <a:p>
            <a:r>
              <a:rPr lang="ru-RU" sz="1300" dirty="0" smtClean="0"/>
              <a:t>Самостоятельно оклеить ТС рекламными материалами </a:t>
            </a:r>
          </a:p>
          <a:p>
            <a:r>
              <a:rPr lang="ru-RU" sz="1300" dirty="0" smtClean="0"/>
              <a:t>Заключить соглашение о рассрочке с «Газпром Газомоторное топливо»</a:t>
            </a:r>
          </a:p>
          <a:p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ctrTitle"/>
          </p:nvPr>
        </p:nvSpPr>
        <p:spPr>
          <a:xfrm>
            <a:off x="3126517" y="339675"/>
            <a:ext cx="615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МАРКЕТИНГОВАЯ ПРОГРАММА для юридических </a:t>
            </a:r>
            <a:r>
              <a:rPr lang="ru-RU" sz="1800" b="1" dirty="0">
                <a:solidFill>
                  <a:srgbClr val="02A16F"/>
                </a:solidFill>
                <a:latin typeface="Arial Narrow" panose="020B0606020202030204" pitchFamily="34" charset="0"/>
              </a:rPr>
              <a:t>лиц</a:t>
            </a:r>
            <a:r>
              <a:rPr lang="ru-RU" sz="18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/>
            </a:r>
            <a:br>
              <a:rPr lang="ru-RU" sz="18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</a:br>
            <a:r>
              <a:rPr lang="ru-RU" sz="18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«Премиальная выгода 2.0»</a:t>
            </a:r>
            <a:endParaRPr lang="ru-RU" sz="1800" b="1" dirty="0">
              <a:solidFill>
                <a:srgbClr val="02A16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757" y="1713412"/>
            <a:ext cx="2577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Как принять участие в программе?</a:t>
            </a:r>
            <a:endParaRPr lang="ru-RU" sz="1600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2323" y="2367191"/>
            <a:ext cx="220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2A16F"/>
                </a:solidFill>
                <a:latin typeface="Arial Narrow" panose="020B0606020202030204" pitchFamily="34" charset="0"/>
                <a:ea typeface="+mj-ea"/>
                <a:cs typeface="+mj-cs"/>
              </a:rPr>
              <a:t>Условия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956" y="3444958"/>
            <a:ext cx="2935829" cy="11567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5696" y="4737364"/>
            <a:ext cx="2939309" cy="11649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67163" y="3127628"/>
            <a:ext cx="287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C77C3"/>
                </a:solidFill>
                <a:latin typeface="Arial Narrow" panose="020B0606020202030204" pitchFamily="34" charset="0"/>
              </a:rPr>
              <a:t>Примеры</a:t>
            </a:r>
            <a:r>
              <a:rPr lang="ru-RU" b="1" dirty="0">
                <a:solidFill>
                  <a:srgbClr val="0C77C3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оклейки</a:t>
            </a:r>
            <a:endParaRPr lang="ru-RU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1200" y="2718918"/>
            <a:ext cx="2522756" cy="3770263"/>
          </a:xfrm>
          <a:prstGeom prst="rect">
            <a:avLst/>
          </a:prstGeom>
          <a:solidFill>
            <a:srgbClr val="03AF8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sz="1300" dirty="0" smtClean="0">
              <a:solidFill>
                <a:srgbClr val="FF0000"/>
              </a:solidFill>
              <a:latin typeface="Open San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FFFFFF"/>
                </a:solidFill>
                <a:latin typeface="Open Sans" pitchFamily="34" charset="0"/>
              </a:rPr>
              <a:t>Программа </a:t>
            </a:r>
            <a:r>
              <a:rPr lang="ru-RU" sz="1300" dirty="0">
                <a:solidFill>
                  <a:srgbClr val="FFFFFF"/>
                </a:solidFill>
                <a:latin typeface="Open Sans" pitchFamily="34" charset="0"/>
              </a:rPr>
              <a:t>рассчитана на 1 календарный год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300" dirty="0" smtClean="0">
              <a:solidFill>
                <a:srgbClr val="FFFFFF"/>
              </a:solidFill>
              <a:latin typeface="Open San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FFFFFF"/>
                </a:solidFill>
                <a:latin typeface="Open Sans" pitchFamily="34" charset="0"/>
              </a:rPr>
              <a:t>Ежеквартально </a:t>
            </a:r>
            <a:r>
              <a:rPr lang="ru-RU" sz="1300" dirty="0">
                <a:solidFill>
                  <a:srgbClr val="FFFFFF"/>
                </a:solidFill>
                <a:latin typeface="Open Sans" pitchFamily="34" charset="0"/>
              </a:rPr>
              <a:t>присылать фотоматериалы </a:t>
            </a:r>
            <a:r>
              <a:rPr lang="ru-RU" sz="1300" dirty="0" smtClean="0">
                <a:solidFill>
                  <a:srgbClr val="FFFFFF"/>
                </a:solidFill>
                <a:latin typeface="Open Sans" pitchFamily="34" charset="0"/>
              </a:rPr>
              <a:t>для подтверждения сохранности рекламных материалов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FFFFFF"/>
                </a:solidFill>
                <a:latin typeface="Open Sans" pitchFamily="34" charset="0"/>
              </a:rPr>
              <a:t>Ежеквартально </a:t>
            </a:r>
            <a:r>
              <a:rPr lang="ru-RU" sz="1300" dirty="0" smtClean="0">
                <a:solidFill>
                  <a:srgbClr val="FFFFFF"/>
                </a:solidFill>
                <a:latin typeface="Open Sans" pitchFamily="34" charset="0"/>
              </a:rPr>
              <a:t>осуществлять подписание </a:t>
            </a:r>
            <a:r>
              <a:rPr lang="ru-RU" sz="1300" dirty="0">
                <a:solidFill>
                  <a:srgbClr val="FFFFFF"/>
                </a:solidFill>
                <a:latin typeface="Open Sans" pitchFamily="34" charset="0"/>
              </a:rPr>
              <a:t>акта зачета взаимных требований</a:t>
            </a:r>
            <a:endParaRPr lang="ru-RU" sz="1300" dirty="0" smtClean="0">
              <a:solidFill>
                <a:srgbClr val="FFFFFF"/>
              </a:solidFill>
              <a:latin typeface="Open San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FFFFFF"/>
                </a:solidFill>
                <a:latin typeface="Open Sans" pitchFamily="34" charset="0"/>
              </a:rPr>
              <a:t>По истечению 4-х кварталов оборудование переходит в собственность клиента. </a:t>
            </a:r>
            <a:endParaRPr lang="ru-RU" sz="1300" dirty="0">
              <a:solidFill>
                <a:srgbClr val="FFFFFF"/>
              </a:solidFill>
              <a:latin typeface="Open Sans" pitchFamily="34" charset="0"/>
            </a:endParaRPr>
          </a:p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531" y="6209924"/>
            <a:ext cx="6836340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B050"/>
                </a:solidFill>
                <a:latin typeface="Arial Narrow" panose="020B0606020202030204" pitchFamily="34" charset="0"/>
              </a:rPr>
              <a:t>ООО «Газпром газомоторное топливо» оставляет за собой право вносить изменения в сроки и условия проведения маркетинговой программы без дополнительного уведомления. Программа не является публичной офертой.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3961" y="1365621"/>
            <a:ext cx="5047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Оклей свой автомобиль и получи оборудование бесплатно</a:t>
            </a:r>
            <a:endParaRPr lang="ru-RU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48792" y="1236586"/>
            <a:ext cx="930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!</a:t>
            </a:r>
            <a:endParaRPr lang="ru-RU" sz="7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645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D6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Тема1" id="{BEB91C5A-91C8-4430-A313-25183A9370EF}" vid="{DA434962-C8BD-40C1-A7AC-ACE0A5F6C201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31057</TotalTime>
  <Words>888</Words>
  <Application>Microsoft Office PowerPoint</Application>
  <PresentationFormat>Экран (4:3)</PresentationFormat>
  <Paragraphs>168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Тема1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МАРКЕТИНГОВАЯ ПРОГРАММА для юридических лиц «Премиальная выгода 2.0»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Тавдидишвили Александр Евгеньевич</dc:creator>
  <cp:lastModifiedBy>ENI</cp:lastModifiedBy>
  <cp:revision>446</cp:revision>
  <cp:lastPrinted>2022-08-02T12:03:24Z</cp:lastPrinted>
  <dcterms:created xsi:type="dcterms:W3CDTF">2018-09-25T16:20:06Z</dcterms:created>
  <dcterms:modified xsi:type="dcterms:W3CDTF">2023-07-05T10:41:49Z</dcterms:modified>
</cp:coreProperties>
</file>