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2" r:id="rId2"/>
    <p:sldId id="281" r:id="rId3"/>
    <p:sldId id="285" r:id="rId4"/>
    <p:sldId id="283" r:id="rId5"/>
    <p:sldId id="284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9AFCFA"/>
    <a:srgbClr val="CC9900"/>
    <a:srgbClr val="00FF00"/>
    <a:srgbClr val="CC00CC"/>
    <a:srgbClr val="00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244" autoAdjust="0"/>
    <p:restoredTop sz="90929"/>
  </p:normalViewPr>
  <p:slideViewPr>
    <p:cSldViewPr>
      <p:cViewPr>
        <p:scale>
          <a:sx n="100" d="100"/>
          <a:sy n="100" d="100"/>
        </p:scale>
        <p:origin x="-1020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3DB5F-2848-4C97-BFE7-F211517BA522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46B31-1A7E-4E4B-B704-BA13DA195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6B31-1A7E-4E4B-B704-BA13DA19570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6B31-1A7E-4E4B-B704-BA13DA19570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3B45FA-2CA6-46E6-A6CF-7D33F7A95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948A-8755-4584-8935-D427E03D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BE04-2C7B-47E1-8204-68CFF324A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A44-A491-40BF-97BF-79FF92761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A47C-E9A0-445F-98D3-74C6C2803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6113-24C0-4C28-966B-47351CD00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99832F-E253-40AE-AF35-042160A57F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EAF018-CF1E-4BE1-8F96-EB872E6F0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7415-8B47-416A-9881-CF98BC10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5FF3-79AB-420E-B219-7675512C4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FB4-D6AC-4C54-ADDA-26680F21F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BBC2FB-87D6-4132-9D8D-BA1F5DD64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2571744"/>
            <a:ext cx="7929618" cy="221457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sz="4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СЛУЖАЩИХ </a:t>
            </a:r>
            <a:endParaRPr lang="ru-RU" sz="44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642918"/>
            <a:ext cx="492922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ГОРОД МЕДНОГОРСК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Рисунок 1" descr="Медногорск - герб + корон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71438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6" y="928670"/>
            <a:ext cx="8715436" cy="885825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214282" y="2000240"/>
            <a:ext cx="864399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проводится с приглашением аттестуемого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служащего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аттестационной комиссии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14282" y="2714620"/>
            <a:ext cx="8643998" cy="15011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рассматривает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представленные документы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заслушивает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сообщения аттестуемого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в случае необходимости -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непосредственного руководителя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профессиональной служебной деятельности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14282" y="4357694"/>
            <a:ext cx="8715436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Профессиональная служебная деятельность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служащего оценивается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определения его соответствия квалификационным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замещаемой должности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участия в решении поставленных перед соответствующим подразделением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(функциональным органом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задач, </a:t>
            </a:r>
          </a:p>
          <a:p>
            <a:pPr>
              <a:buFontTx/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сложности выполняемой им работы, ее эффективности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результативности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928670"/>
            <a:ext cx="8429684" cy="135732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 </a:t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57158" y="3286124"/>
            <a:ext cx="2383043" cy="20313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оценке профессиональной служебной деятельности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 должны учитываться: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000364" y="2571744"/>
            <a:ext cx="5929354" cy="369331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исполнения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должностной инструкции;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профессиональные знания и опыт работы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соблюдение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ограничений;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нарушений запретов;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требований к служебному поведению и обязательств, установленных законодательством РФ 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службе; 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организаторские способности при аттестации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служащего, наделенного организационно-распорядительными полномочиями по отношению к другим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393141" cy="890587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 </a:t>
            </a:r>
            <a:b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 </a:t>
            </a:r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3284538"/>
            <a:ext cx="8531254" cy="312102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замещаемой должности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соответствует замещаемой  должности муниципальной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службы.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500034" y="1828800"/>
            <a:ext cx="8358246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аттестации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 аттестационной комиссией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из следующих решений:</a:t>
            </a:r>
            <a:endParaRPr lang="ru-RU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57158" y="2000240"/>
            <a:ext cx="835824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ОДНОГО МЕСЯЦА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проведения аттестации по ее результатам издается правовой акт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органа местного самоуправления о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том, что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служащий:</a:t>
            </a:r>
            <a:endParaRPr lang="ru-RU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000628" y="3429000"/>
            <a:ext cx="1928826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tabLst>
                <a:tab pos="51752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повышается</a:t>
            </a:r>
            <a:r>
              <a:rPr lang="ru-RU" sz="1800" dirty="0" smtClean="0"/>
              <a:t> (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в органе местного самоуправления вакантных должностей) или понижается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должности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5720" y="3429000"/>
            <a:ext cx="2286017" cy="31393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подлежит включению в установленном порядке в кадровый резерв для замещения вакантной должности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 в порядке должностного роста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14612" y="3429000"/>
            <a:ext cx="2071703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направляется на профессиональную переподготовку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357158" y="785794"/>
            <a:ext cx="8143932" cy="962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800" b="1" dirty="0">
                <a:solidFill>
                  <a:srgbClr val="CC0000"/>
                </a:solidFill>
              </a:rPr>
              <a:t>ПРОЦЕДУРА ПРОВЕДЕНИЯ АТТЕСТАЦИИ </a:t>
            </a:r>
            <a:br>
              <a:rPr lang="ru-RU" sz="2800" b="1" dirty="0">
                <a:solidFill>
                  <a:srgbClr val="CC0000"/>
                </a:solidFill>
              </a:rPr>
            </a:br>
            <a:r>
              <a:rPr lang="ru-RU" sz="2800" b="1" dirty="0" smtClean="0">
                <a:solidFill>
                  <a:srgbClr val="CC0000"/>
                </a:solidFill>
              </a:rPr>
              <a:t>МУНИЦИПАЛЬНОГО </a:t>
            </a:r>
            <a:r>
              <a:rPr lang="ru-RU" sz="2800" b="1" dirty="0">
                <a:solidFill>
                  <a:srgbClr val="CC0000"/>
                </a:solidFill>
              </a:rPr>
              <a:t>СЛУЖАЩЕГО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072330" y="3429000"/>
            <a:ext cx="1643074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 eaLnBrk="0" hangingPunct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подлежит поощрению за достигнутые им успехи в работе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28585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78618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92932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786710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Папирус"/>
          <p:cNvSpPr>
            <a:spLocks noChangeArrowheads="1"/>
          </p:cNvSpPr>
          <p:nvPr/>
        </p:nvSpPr>
        <p:spPr bwMode="auto">
          <a:xfrm>
            <a:off x="214282" y="4572008"/>
            <a:ext cx="864399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аттестации сообщаются аттестованным муниципальным служащим непосредственно после подведения итогов голосования. Материалы аттестации передаются представителю нанимателя (работодателю).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42844" y="2714620"/>
            <a:ext cx="259238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b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 может давать рекомендации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000365" y="1844675"/>
            <a:ext cx="6000791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поощрении отдельных муниципальных служащих за достигнутые ими успехи в работе, в том числе о повышении их в должности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2928926" y="3071810"/>
            <a:ext cx="6072198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улучшении деятельности аттестуемых муниципальных служащих (в случае необходимости)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2124075" y="2205038"/>
            <a:ext cx="719138" cy="360362"/>
          </a:xfrm>
          <a:prstGeom prst="curvedDownArrow">
            <a:avLst>
              <a:gd name="adj1" fmla="val 39912"/>
              <a:gd name="adj2" fmla="val 79824"/>
              <a:gd name="adj3" fmla="val 33333"/>
            </a:avLst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2428860" y="3929066"/>
            <a:ext cx="647700" cy="360362"/>
          </a:xfrm>
          <a:prstGeom prst="curvedUp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214282" y="857232"/>
            <a:ext cx="8607455" cy="75723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Аттестация муниципального служащего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429684" cy="15716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 СЛУЖАЩИХ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57158" y="1571612"/>
            <a:ext cx="8358246" cy="47089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Цели, задачи, условия организации и проведения аттестации муниципальных служащих установлены Федеральным законом от 2 марта 2007 г. № 25-ФЗ «О муниципальной службе в Российской Федерации», Законом Оренбургской области от 15.09.2008 N 2368/496-IV-ОЗ "Об утверждении типового положения о проведении аттестации муниципальных служащих в Оренбургской области" (принят постановлением Законодательного Собрания Оренбургской области от 29.08.2008 N 2368)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Аттестация призвана способствовать формированию кадрового состава муниципальной службы Российской Федерации, повышению профессионального уровня муниципальных служащих, решению вопросов, связанных с определением преимущественного права на замещение должности муниципальной службы при сокращении должностей муниципальной службы, а также вопросов, связанных с изменением условий оплаты труда муниципальных служащих.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Типовое положении о проведении аттестации муниципальных служащих в Оренбургской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оласти</a:t>
            </a: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idx="1"/>
          </p:nvPr>
        </p:nvSpPr>
        <p:spPr>
          <a:xfrm>
            <a:off x="642910" y="2143116"/>
            <a:ext cx="8316940" cy="353377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/>
              <a:t>В нем регламентированы: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состав </a:t>
            </a:r>
            <a:r>
              <a:rPr lang="ru-RU" sz="2000" b="1" dirty="0"/>
              <a:t>аттестационной комиссии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списки и график </a:t>
            </a:r>
            <a:r>
              <a:rPr lang="ru-RU" sz="2000" b="1" dirty="0"/>
              <a:t>проведения аттестации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структура и содержание отзыва о муниципальном служащем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функции подразделения по вопросам кадров в органе местного самоуправления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порядок проведения заседания аттестационной комиссии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оценка профессиональной деятельности муниципального служащего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решения аттестационной комиссии по результатам аттестации муниципального служащего.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</a:t>
            </a:r>
            <a:b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 СЛУЖАЩИХ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9" y="2071678"/>
          <a:ext cx="7858180" cy="39290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9453"/>
                <a:gridCol w="3858727"/>
              </a:tblGrid>
              <a:tr h="480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31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Цель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Определение соответствия занимаемой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должности на основе оценки его профессиональной служебной деятельности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8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раз в 3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года, в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установленных законом случаях и ранее этого срока (внеочередная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0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Инициатива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Исходит от представителя нанимателя (работодателя)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7858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МУНИЦИПАЛЬНЫХ  СЛУЖАЩИХ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4"/>
          <a:ext cx="8429684" cy="51202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36703"/>
                <a:gridCol w="4192981"/>
              </a:tblGrid>
              <a:tr h="543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87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Формирование комиссии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состав включаются представители кадровой и юридической служб, а также в обязательном порядке представитель выборного органа профсоюзной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организации (если есть)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71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Необходимые документы и сроки их представления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График проведения – не менее чем за месяц до начала аттестации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Отзыв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непосредственного руководителя на муниципального служащего – не позднее чем за 2 недели до начала аттестации, а ознакомление с отзывом – за 1 неделю до аттестации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Аттестации не подлежат муниципальные служащие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/>
                        <a:t>замещающие должности муниципальной службы менее одного года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достигшие возраста 60 лет;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беременные женщины;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находящиеся в отпуске - по  беременности и родам и в отпуске по уходу за ребенком до достижения им возраста трех лет. Аттестация указанных муниципальных служащих возможна не ранее чем через год после выхода из отпуска;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служащие , с которыми заключен срочный трудовой договор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964613" cy="96202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ОРГАНИЗАЦИИ ПРОВЕДЕНИЯ АТТЕСТАЦИИ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71472" y="1643050"/>
            <a:ext cx="800105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проведения аттестации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 по решению представителя нанимателя издается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содержащий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14282" y="3500438"/>
            <a:ext cx="185738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формировании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143108" y="3500438"/>
            <a:ext cx="1900254" cy="1228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графика проведения аттестации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214810" y="3571876"/>
            <a:ext cx="2209800" cy="177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составлении списков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служащих, подлежащих аттестации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6715140" y="3571876"/>
            <a:ext cx="2251106" cy="177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подготовке документов, необходимых для работы аттестационной комиссии.</a:t>
            </a:r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857224" y="3214686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857224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3143240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5500694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8143900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4143372" y="2786058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536017" cy="64294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ОРГАНИЗАЦИИ ПРОВЕДЕНИЯ АТТЕСТАЦИИ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2209800" y="1600200"/>
            <a:ext cx="5715000" cy="701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СОСТАВ АТТЕСТАЦИОННОЙ КОМИССИИ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СОСТОИТ ИЗ ПРЕДСТАВИТЕЛЕЙ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714348" y="200024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740068" y="2000240"/>
            <a:ext cx="45719" cy="3500462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214414" y="2500306"/>
            <a:ext cx="1824038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нанимателя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214414" y="3071810"/>
            <a:ext cx="707236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уполномоченных им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служащих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endParaRPr lang="en-US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214414" y="4071942"/>
            <a:ext cx="5019676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научных и образовательных учреждений </a:t>
            </a:r>
            <a:endParaRPr lang="en-US" sz="18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214414" y="5000636"/>
            <a:ext cx="750099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д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организаций, приглашаемых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запросу представителя нанимателя в качестве независимых экспертов — специалистов по вопросам, связанным с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службой </a:t>
            </a:r>
            <a:endParaRPr lang="en-US" sz="18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785786" y="271462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838200" y="33528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785786" y="4214818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785786" y="550070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85786" y="335756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00042"/>
            <a:ext cx="8821769" cy="96202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ОРГАНИЗАЦИИ ПРОВЕДЕНИЯ АТТЕСТАЦИИ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14282" y="3071810"/>
            <a:ext cx="2928958" cy="1006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графике проведения аттестации указываются: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7286" name="Rectangle 6" descr="Мелкое конфетти"/>
          <p:cNvSpPr>
            <a:spLocks noChangeArrowheads="1"/>
          </p:cNvSpPr>
          <p:nvPr/>
        </p:nvSpPr>
        <p:spPr bwMode="auto">
          <a:xfrm>
            <a:off x="4143372" y="2071678"/>
            <a:ext cx="48006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наименование, 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подразделения, в которых проводится аттестация;</a:t>
            </a:r>
          </a:p>
        </p:txBody>
      </p:sp>
      <p:sp>
        <p:nvSpPr>
          <p:cNvPr id="97287" name="Rectangle 7" descr="Штриховой диагональный 2"/>
          <p:cNvSpPr>
            <a:spLocks noChangeArrowheads="1"/>
          </p:cNvSpPr>
          <p:nvPr/>
        </p:nvSpPr>
        <p:spPr bwMode="auto">
          <a:xfrm>
            <a:off x="4038600" y="3048000"/>
            <a:ext cx="4786313" cy="669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служащих, подлежащих аттестации;</a:t>
            </a:r>
          </a:p>
        </p:txBody>
      </p:sp>
      <p:sp>
        <p:nvSpPr>
          <p:cNvPr id="97288" name="Rectangle 8" descr="Широкий диагональный 1"/>
          <p:cNvSpPr>
            <a:spLocks noChangeArrowheads="1"/>
          </p:cNvSpPr>
          <p:nvPr/>
        </p:nvSpPr>
        <p:spPr bwMode="auto">
          <a:xfrm>
            <a:off x="4038600" y="3962400"/>
            <a:ext cx="481131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дата, время и место проведения аттестации;</a:t>
            </a:r>
          </a:p>
        </p:txBody>
      </p:sp>
      <p:sp>
        <p:nvSpPr>
          <p:cNvPr id="97289" name="Rectangle 9" descr="Темный вертикальный"/>
          <p:cNvSpPr>
            <a:spLocks noChangeArrowheads="1"/>
          </p:cNvSpPr>
          <p:nvPr/>
        </p:nvSpPr>
        <p:spPr bwMode="auto">
          <a:xfrm>
            <a:off x="3962400" y="4800600"/>
            <a:ext cx="5029200" cy="14773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представления в аттестационную комиссию необходимых документов с указанием ответственных за их представление руководителей соответствующих подразделений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93" name="WordArt 13"/>
          <p:cNvSpPr>
            <a:spLocks noChangeArrowheads="1" noChangeShapeType="1" noTextEdit="1"/>
          </p:cNvSpPr>
          <p:nvPr/>
        </p:nvSpPr>
        <p:spPr bwMode="auto">
          <a:xfrm>
            <a:off x="1142976" y="1500174"/>
            <a:ext cx="7358114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График проведения аттестации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571867" y="2143116"/>
            <a:ext cx="45719" cy="3000396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643306" y="2143116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643306" y="34290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643306" y="414338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143240" y="378619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571868" y="514351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7" y="260350"/>
            <a:ext cx="8551893" cy="1143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ОРГАНИЗАЦИИ ПРОВЕДЕНИЯ АТТЕСТАЦИИ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28596" y="1571612"/>
            <a:ext cx="8453438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позднее, ЧЕМ ЗА 2 НЕДЕЛИ ДО НАЧАЛА АТТЕСТАЦИИ в аттестационную комиссию представляется ОТЗЫВ об исполнении подлежащим аттестации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должностных обязанностей за аттестационный период, подписанный его непосредственным руководителем и утвержденный вышестоящим руководителем.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57159" y="3786190"/>
            <a:ext cx="1357321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Отзыв должен содержать следующие сведения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14546" y="3357562"/>
            <a:ext cx="6591304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фамилия, имя, отчество;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замещаемая должность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 на момент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аттестации и дата назначения на эту должность;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перечень основных вопросов (документов), в решении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(разработке) которых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служащий принимал участие;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мотивированная оценка профессиональных, личностных качеств и результатов профессиональной служебной деятельности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служащего. 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1714480" y="4500570"/>
            <a:ext cx="446022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b"/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895</Words>
  <Application>Microsoft PowerPoint</Application>
  <PresentationFormat>Экран (4:3)</PresentationFormat>
  <Paragraphs>102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    АТТЕСТАЦИЯ МУНИЦИПАЛЬНЫХ СЛУЖАЩИХ </vt:lpstr>
      <vt:lpstr>ПРОВЕДЕНИЕ  АТТЕСТАЦИИ  МУНИЦИПАЛЬНЫХ  СЛУЖАЩИХ </vt:lpstr>
      <vt:lpstr>Типовое положении о проведении аттестации муниципальных служащих в Оренбургской оласти</vt:lpstr>
      <vt:lpstr>ПРОВЕДЕНИЕ  АТТЕСТАЦИИ  МУНИЦИПАЛЬНЫХ  СЛУЖАЩИХ</vt:lpstr>
      <vt:lpstr>ПРОВЕДЕНИЕ  АТТЕСТАЦИИ МУНИЦИПАЛЬНЫХ  СЛУЖАЩИХ</vt:lpstr>
      <vt:lpstr>УСЛОВИЯ ОРГАНИЗАЦИИ ПРОВЕДЕНИЯ АТТЕСТАЦИИ</vt:lpstr>
      <vt:lpstr>УСЛОВИЯ ОРГАНИЗАЦИИ ПРОВЕДЕНИЯ АТТЕСТАЦИИ</vt:lpstr>
      <vt:lpstr>УСЛОВИЯ ОРГАНИЗАЦИИ ПРОВЕДЕНИЯ АТТЕСТАЦИИ</vt:lpstr>
      <vt:lpstr>УСЛОВИЯ ОРГАНИЗАЦИИ ПРОВЕДЕНИЯ АТТЕСТАЦИИ</vt:lpstr>
      <vt:lpstr>ПРОЦЕДУРА ПРОВЕДЕНИЯ АТТЕСТАЦИИ МУНИЦИПАЛЬНОГО СЛУЖАЩЕГО</vt:lpstr>
      <vt:lpstr>    ПРОЦЕДУРА ПРОВЕДЕНИЯ АТТЕСТАЦИИ  МУНИЦИПАЛЬНОГО   СЛУЖАЩЕГО </vt:lpstr>
      <vt:lpstr>ПРОЦЕДУРА ПРОВЕДЕНИЯ АТТЕСТАЦИИ  МУНИЦИПАЛЬНОГО  СЛУЖАЩЕГО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П. 5.2                                        . Аттестация муниципальных служащих. Ее особенности</dc:title>
  <dc:creator>Admin</dc:creator>
  <cp:lastModifiedBy>oudokr4</cp:lastModifiedBy>
  <cp:revision>26</cp:revision>
  <cp:lastPrinted>1601-01-01T00:00:00Z</cp:lastPrinted>
  <dcterms:created xsi:type="dcterms:W3CDTF">2011-03-08T11:52:09Z</dcterms:created>
  <dcterms:modified xsi:type="dcterms:W3CDTF">2020-07-15T11:33:41Z</dcterms:modified>
</cp:coreProperties>
</file>